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53"/>
  </p:notesMasterIdLst>
  <p:sldIdLst>
    <p:sldId id="271" r:id="rId2"/>
    <p:sldId id="284" r:id="rId3"/>
    <p:sldId id="308" r:id="rId4"/>
    <p:sldId id="257" r:id="rId5"/>
    <p:sldId id="258" r:id="rId6"/>
    <p:sldId id="273" r:id="rId7"/>
    <p:sldId id="274" r:id="rId8"/>
    <p:sldId id="275" r:id="rId9"/>
    <p:sldId id="276" r:id="rId10"/>
    <p:sldId id="281" r:id="rId11"/>
    <p:sldId id="285" r:id="rId12"/>
    <p:sldId id="277" r:id="rId13"/>
    <p:sldId id="279" r:id="rId14"/>
    <p:sldId id="278" r:id="rId15"/>
    <p:sldId id="280" r:id="rId16"/>
    <p:sldId id="267" r:id="rId17"/>
    <p:sldId id="268" r:id="rId18"/>
    <p:sldId id="282" r:id="rId19"/>
    <p:sldId id="283" r:id="rId20"/>
    <p:sldId id="286" r:id="rId21"/>
    <p:sldId id="287" r:id="rId22"/>
    <p:sldId id="288" r:id="rId23"/>
    <p:sldId id="289" r:id="rId24"/>
    <p:sldId id="290" r:id="rId25"/>
    <p:sldId id="292" r:id="rId26"/>
    <p:sldId id="293" r:id="rId27"/>
    <p:sldId id="294" r:id="rId28"/>
    <p:sldId id="295" r:id="rId29"/>
    <p:sldId id="296" r:id="rId30"/>
    <p:sldId id="297" r:id="rId31"/>
    <p:sldId id="298" r:id="rId32"/>
    <p:sldId id="299" r:id="rId33"/>
    <p:sldId id="300" r:id="rId34"/>
    <p:sldId id="301" r:id="rId35"/>
    <p:sldId id="303" r:id="rId36"/>
    <p:sldId id="302" r:id="rId37"/>
    <p:sldId id="304" r:id="rId38"/>
    <p:sldId id="272" r:id="rId39"/>
    <p:sldId id="307" r:id="rId40"/>
    <p:sldId id="305" r:id="rId41"/>
    <p:sldId id="306" r:id="rId42"/>
    <p:sldId id="309" r:id="rId43"/>
    <p:sldId id="265" r:id="rId44"/>
    <p:sldId id="262" r:id="rId45"/>
    <p:sldId id="263" r:id="rId46"/>
    <p:sldId id="264" r:id="rId47"/>
    <p:sldId id="313" r:id="rId48"/>
    <p:sldId id="266" r:id="rId49"/>
    <p:sldId id="312" r:id="rId50"/>
    <p:sldId id="310" r:id="rId51"/>
    <p:sldId id="311" r:id="rId52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D8A00"/>
    <a:srgbClr val="224800"/>
    <a:srgbClr val="CCE200"/>
    <a:srgbClr val="9FC31B"/>
    <a:srgbClr val="E86C6C"/>
    <a:srgbClr val="F9815B"/>
    <a:srgbClr val="000000"/>
    <a:srgbClr val="006699"/>
    <a:srgbClr val="0000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4993" autoAdjust="0"/>
    <p:restoredTop sz="94667" autoAdjust="0"/>
  </p:normalViewPr>
  <p:slideViewPr>
    <p:cSldViewPr>
      <p:cViewPr varScale="1">
        <p:scale>
          <a:sx n="88" d="100"/>
          <a:sy n="88" d="100"/>
        </p:scale>
        <p:origin x="-52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0" d="100"/>
          <a:sy n="60" d="100"/>
        </p:scale>
        <p:origin x="-2490" y="-7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E443D1-A645-4E68-B4E7-8875AE232F3E}" type="datetimeFigureOut">
              <a:rPr lang="pl-PL" smtClean="0"/>
              <a:pPr/>
              <a:t>2010-05-19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1B7C83-8A7F-4004-A93D-13DE7E4C0F57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B7C83-8A7F-4004-A93D-13DE7E4C0F57}" type="slidenum">
              <a:rPr lang="pl-PL" smtClean="0"/>
              <a:pPr/>
              <a:t>18</a:t>
            </a:fld>
            <a:endParaRPr 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B7C83-8A7F-4004-A93D-13DE7E4C0F57}" type="slidenum">
              <a:rPr lang="pl-PL" smtClean="0"/>
              <a:pPr/>
              <a:t>29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Łącznik prosty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9" name="Tytuł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16" name="Symbol zastępczy daty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D1585-4347-4C42-802A-B366379EE986}" type="datetimeFigureOut">
              <a:rPr lang="pl-PL" smtClean="0"/>
              <a:pPr/>
              <a:t>2010-05-19</a:t>
            </a:fld>
            <a:endParaRPr lang="pl-PL" dirty="0"/>
          </a:p>
        </p:txBody>
      </p:sp>
      <p:sp>
        <p:nvSpPr>
          <p:cNvPr id="2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15" name="Symbol zastępczy numeru slajdu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8FFC1DC7-CE76-4BFF-ABCF-C80E26FAF575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  <p:transition spd="med" advTm="18000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D1585-4347-4C42-802A-B366379EE986}" type="datetimeFigureOut">
              <a:rPr lang="pl-PL" smtClean="0"/>
              <a:pPr/>
              <a:t>2010-05-19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C1DC7-CE76-4BFF-ABCF-C80E26FAF575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  <p:transition spd="med" advTm="18000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D1585-4347-4C42-802A-B366379EE986}" type="datetimeFigureOut">
              <a:rPr lang="pl-PL" smtClean="0"/>
              <a:pPr/>
              <a:t>2010-05-19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C1DC7-CE76-4BFF-ABCF-C80E26FAF575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  <p:transition spd="med" advTm="18000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ytuł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7" name="Symbol zastępczy zawartości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5" name="Symbol zastępczy daty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D1585-4347-4C42-802A-B366379EE986}" type="datetimeFigureOut">
              <a:rPr lang="pl-PL" smtClean="0"/>
              <a:pPr/>
              <a:t>2010-05-19</a:t>
            </a:fld>
            <a:endParaRPr lang="pl-PL" dirty="0"/>
          </a:p>
        </p:txBody>
      </p:sp>
      <p:sp>
        <p:nvSpPr>
          <p:cNvPr id="19" name="Symbol zastępczy stopki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16" name="Symbol zastępczy numeru slajdu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8FFC1DC7-CE76-4BFF-ABCF-C80E26FAF575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  <p:transition spd="med" advTm="18000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Łącznik prosty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6" name="Symbol zastępczy tekstu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19" name="Symbol zastępczy daty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D1585-4347-4C42-802A-B366379EE986}" type="datetimeFigureOut">
              <a:rPr lang="pl-PL" smtClean="0"/>
              <a:pPr/>
              <a:t>2010-05-19</a:t>
            </a:fld>
            <a:endParaRPr lang="pl-PL" dirty="0"/>
          </a:p>
        </p:txBody>
      </p:sp>
      <p:sp>
        <p:nvSpPr>
          <p:cNvPr id="11" name="Symbol zastępczy stopki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16" name="Symbol zastępczy numeru slajd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C1DC7-CE76-4BFF-ABCF-C80E26FAF575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8" name="Tytuł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 advTm="18000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ytuł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4" name="Symbol zastępczy zawartości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3" name="Symbol zastępczy zawartości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1" name="Symbol zastępczy daty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D1585-4347-4C42-802A-B366379EE986}" type="datetimeFigureOut">
              <a:rPr lang="pl-PL" smtClean="0"/>
              <a:pPr/>
              <a:t>2010-05-19</a:t>
            </a:fld>
            <a:endParaRPr lang="pl-PL" dirty="0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1" name="Symbol zastępczy numeru slajd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C1DC7-CE76-4BFF-ABCF-C80E26FAF575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  <p:transition spd="med" advTm="18000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ytuł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25" name="Symbol zastępczy tekstu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8" name="Symbol zastępczy zawartości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0" name="Symbol zastępczy daty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D1585-4347-4C42-802A-B366379EE986}" type="datetimeFigureOut">
              <a:rPr lang="pl-PL" smtClean="0"/>
              <a:pPr/>
              <a:t>2010-05-19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8FFC1DC7-CE76-4BFF-ABCF-C80E26FAF575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11" name="Łącznik prosty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</p:spTree>
  </p:cSld>
  <p:clrMapOvr>
    <a:masterClrMapping/>
  </p:clrMapOvr>
  <p:transition spd="med" advTm="18000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ytuł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2" name="Symbol zastępczy daty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D1585-4347-4C42-802A-B366379EE986}" type="datetimeFigureOut">
              <a:rPr lang="pl-PL" smtClean="0"/>
              <a:pPr/>
              <a:t>2010-05-19</a:t>
            </a:fld>
            <a:endParaRPr lang="pl-PL" dirty="0"/>
          </a:p>
        </p:txBody>
      </p:sp>
      <p:sp>
        <p:nvSpPr>
          <p:cNvPr id="21" name="Symbol zastępczy stopki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C1DC7-CE76-4BFF-ABCF-C80E26FAF575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  <p:transition spd="med" advTm="18000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D1585-4347-4C42-802A-B366379EE986}" type="datetimeFigureOut">
              <a:rPr lang="pl-PL" smtClean="0"/>
              <a:pPr/>
              <a:t>2010-05-19</a:t>
            </a:fld>
            <a:endParaRPr lang="pl-PL" dirty="0"/>
          </a:p>
        </p:txBody>
      </p:sp>
      <p:sp>
        <p:nvSpPr>
          <p:cNvPr id="24" name="Symbol zastępczy stopki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C1DC7-CE76-4BFF-ABCF-C80E26FAF575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  <p:transition spd="med" advTm="18000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Łącznik prosty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Tytuł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6" name="Symbol zastępczy tekstu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14" name="Symbol zastępczy zawartości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5" name="Symbol zastępczy daty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D1585-4347-4C42-802A-B366379EE986}" type="datetimeFigureOut">
              <a:rPr lang="pl-PL" smtClean="0"/>
              <a:pPr/>
              <a:t>2010-05-19</a:t>
            </a:fld>
            <a:endParaRPr lang="pl-PL" dirty="0"/>
          </a:p>
        </p:txBody>
      </p:sp>
      <p:sp>
        <p:nvSpPr>
          <p:cNvPr id="29" name="Symbol zastępczy stopki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C1DC7-CE76-4BFF-ABCF-C80E26FAF575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  <p:transition spd="med" advTm="18000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ymbol zastępczy obrazu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l-PL" dirty="0" smtClean="0"/>
              <a:t>Kliknij ikonę, aby dodać obraz</a:t>
            </a:r>
            <a:endParaRPr kumimoji="0" lang="en-US" dirty="0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D1585-4347-4C42-802A-B366379EE986}" type="datetimeFigureOut">
              <a:rPr lang="pl-PL" smtClean="0"/>
              <a:pPr/>
              <a:t>2010-05-19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1" name="Symbol zastępczy numeru slajd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C1DC7-CE76-4BFF-ABCF-C80E26FAF575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17" name="Tytuł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6" name="Symbol zastępczy tekstu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</p:spTree>
  </p:cSld>
  <p:clrMapOvr>
    <a:masterClrMapping/>
  </p:clrMapOvr>
  <p:transition spd="med" advTm="18000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Łącznik prosty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8" name="Symbol zastępczy tekstu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1" name="Symbol zastępczy daty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892D1585-4347-4C42-802A-B366379EE986}" type="datetimeFigureOut">
              <a:rPr lang="pl-PL" smtClean="0"/>
              <a:pPr/>
              <a:t>2010-05-19</a:t>
            </a:fld>
            <a:endParaRPr lang="pl-PL" dirty="0"/>
          </a:p>
        </p:txBody>
      </p:sp>
      <p:sp>
        <p:nvSpPr>
          <p:cNvPr id="28" name="Symbol zastępczy stopki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8FFC1DC7-CE76-4BFF-ABCF-C80E26FAF575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10" name="Symbol zastępczy tytułu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9" name="Łącznik prosty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Łącznik prosty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med" advTm="18000">
    <p:dissolve/>
  </p:transition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I:\Prezentacja%20szko&#322;a\OneRepublic%20-%20Secrets.mp3" TargetMode="Externa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://portal.ntue.wodip.opole.pl/files/grupa138/WODiP%20Film.wmv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portal.ntue.wodip.opole.pl/files/grupa138/Dodatek%20o%20historii.pub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portal.ntue.wodip.opole.pl/files/grupa138/Dawnych%20wspomnien%20czar.wmv" TargetMode="Externa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portal.ntue.wodip.opole.pl/files/grupa138/wywiad%20z%20p.%20Iwanczokiem.wma" TargetMode="External"/><Relationship Id="rId5" Type="http://schemas.openxmlformats.org/officeDocument/2006/relationships/hyperlink" Target="http://portal.ntue.wodip.opole.pl/files/grupa138/wywiad.wav" TargetMode="External"/><Relationship Id="rId4" Type="http://schemas.openxmlformats.org/officeDocument/2006/relationships/hyperlink" Target="http://portal.ntue.wodip.opole.pl/files/grupa138/Pani%20Krystyna%20Bartela%20wywiad.wma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://portal.ntue.wodip.opole.pl/files/grupa138/Stare%20Olesno%20%20styczen%202010.wmv" TargetMode="Externa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portal.ntue.wodip.opole.pl/files/grupa138/Dyskoteka%2027.01.2010r.%20.wmv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hyperlink" Target="http://portal.ntue.wodip.opole.pl/files/grupa138/Nasze%20cheerleaderki%20w.docx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portal.ntue.wodip.opole.pl/files/grupa138/mecz%202.wmv" TargetMode="External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hyperlink" Target="http://portal.ntue.wodip.opole.pl/files/grupa138/powitanie%20wiosny_0002.wmv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hyperlink" Target="http://portal.ntue.wodip.opole.pl/files/grupa138/Prezetacja%20%20-%20budowa%20sali.%20xd.%20.wmv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hyperlink" Target="http://portal.ntue.wodip.opole.pl/files/grupa138/Wielkanocne%20tradycje.pptx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hyperlink" Target="http://portal.ntue.wodip.opole.pl/files/grupa138/Cala%20Polska%20Biega.wmv" TargetMode="Externa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logoNTUE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348" y="714356"/>
            <a:ext cx="7601450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pole tekstowe 2"/>
          <p:cNvSpPr txBox="1"/>
          <p:nvPr/>
        </p:nvSpPr>
        <p:spPr>
          <a:xfrm>
            <a:off x="642910" y="3214686"/>
            <a:ext cx="778674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0" dirty="0" smtClean="0">
                <a:solidFill>
                  <a:srgbClr val="9FC31B"/>
                </a:solidFill>
                <a:latin typeface="Arial" pitchFamily="34" charset="0"/>
                <a:cs typeface="Arial" pitchFamily="34" charset="0"/>
              </a:rPr>
              <a:t>Podsumowanie projektu grupy 2</a:t>
            </a:r>
            <a:endParaRPr lang="pl-PL" sz="8000" dirty="0">
              <a:solidFill>
                <a:srgbClr val="9FC31B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OneRepublic - Secrets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429652" y="428604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Tm="1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31" showWhenStopped="0">
                <p:cTn id="21" fill="remove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57158" y="500042"/>
            <a:ext cx="87868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smtClean="0">
                <a:solidFill>
                  <a:srgbClr val="7D8A00"/>
                </a:solidFill>
                <a:latin typeface="+mj-lt"/>
              </a:rPr>
              <a:t>Uczestniczyliśmy w pokazach nowych technologii  w Opolu</a:t>
            </a:r>
            <a:endParaRPr lang="pl-PL" sz="3600" dirty="0">
              <a:solidFill>
                <a:srgbClr val="7D8A00"/>
              </a:solidFill>
              <a:latin typeface="+mj-lt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5500694" y="3214686"/>
            <a:ext cx="29289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solidFill>
                  <a:srgbClr val="7D8A00"/>
                </a:solidFill>
                <a:latin typeface="+mj-lt"/>
                <a:hlinkClick r:id="rId2"/>
              </a:rPr>
              <a:t>WODIiP</a:t>
            </a:r>
            <a:r>
              <a:rPr lang="pl-PL" sz="3200" dirty="0" smtClean="0">
                <a:solidFill>
                  <a:srgbClr val="7D8A00"/>
                </a:solidFill>
                <a:latin typeface="+mj-lt"/>
              </a:rPr>
              <a:t> Opole</a:t>
            </a:r>
          </a:p>
          <a:p>
            <a:pPr algn="ctr"/>
            <a:r>
              <a:rPr lang="pl-PL" sz="2800" dirty="0" smtClean="0">
                <a:solidFill>
                  <a:srgbClr val="7D8A00"/>
                </a:solidFill>
                <a:latin typeface="+mj-lt"/>
              </a:rPr>
              <a:t>Grudzień 2009</a:t>
            </a:r>
            <a:endParaRPr lang="pl-PL" sz="2800" dirty="0">
              <a:solidFill>
                <a:srgbClr val="7D8A00"/>
              </a:solidFill>
              <a:latin typeface="+mj-lt"/>
            </a:endParaRPr>
          </a:p>
        </p:txBody>
      </p:sp>
      <p:pic>
        <p:nvPicPr>
          <p:cNvPr id="8196" name="Picture 4" descr="G:\ROBOTY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738389">
            <a:off x="455634" y="2273158"/>
            <a:ext cx="4900625" cy="31396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 advTm="18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214414" y="1214422"/>
            <a:ext cx="6929486" cy="2800767"/>
          </a:xfrm>
          <a:prstGeom prst="rect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 lvl="0" algn="ctr"/>
            <a:r>
              <a:rPr lang="pl-PL" sz="8800" dirty="0" smtClean="0">
                <a:solidFill>
                  <a:srgbClr val="7D8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Nasze</a:t>
            </a:r>
            <a:r>
              <a:rPr lang="en-US" sz="8800" dirty="0" smtClean="0">
                <a:solidFill>
                  <a:srgbClr val="7D8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</a:p>
          <a:p>
            <a:pPr lvl="0" algn="ctr"/>
            <a:r>
              <a:rPr lang="pl-PL" sz="8800" dirty="0" smtClean="0">
                <a:solidFill>
                  <a:srgbClr val="7D8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działania</a:t>
            </a:r>
          </a:p>
        </p:txBody>
      </p:sp>
    </p:spTree>
  </p:cSld>
  <p:clrMapOvr>
    <a:masterClrMapping/>
  </p:clrMapOvr>
  <p:transition spd="med" advTm="18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428596" y="571480"/>
            <a:ext cx="82868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pl-PL" sz="3600" dirty="0" smtClean="0">
                <a:solidFill>
                  <a:srgbClr val="7D8A00"/>
                </a:solidFill>
                <a:latin typeface="+mj-lt"/>
              </a:rPr>
              <a:t>Zbieraliśmy materiały dotyczące historii szkoły</a:t>
            </a:r>
          </a:p>
        </p:txBody>
      </p:sp>
      <p:pic>
        <p:nvPicPr>
          <p:cNvPr id="4" name="Obraz 3" descr="klasa ósma 196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2428868"/>
            <a:ext cx="3011163" cy="32776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Obraz 4" descr="Obraz 0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86182" y="2143116"/>
            <a:ext cx="5095879" cy="38219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 advTm="18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-428660" y="1428736"/>
            <a:ext cx="55721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smtClean="0">
                <a:solidFill>
                  <a:srgbClr val="7D8A00"/>
                </a:solidFill>
                <a:latin typeface="+mj-lt"/>
              </a:rPr>
              <a:t>Stworzyliśmy dodatek </a:t>
            </a:r>
          </a:p>
          <a:p>
            <a:pPr algn="ctr"/>
            <a:r>
              <a:rPr lang="pl-PL" sz="3600" dirty="0" smtClean="0">
                <a:solidFill>
                  <a:srgbClr val="7D8A00"/>
                </a:solidFill>
                <a:latin typeface="+mj-lt"/>
              </a:rPr>
              <a:t>o historii szkoły </a:t>
            </a:r>
          </a:p>
          <a:p>
            <a:pPr algn="ctr"/>
            <a:r>
              <a:rPr lang="pl-PL" sz="3600" dirty="0" smtClean="0">
                <a:solidFill>
                  <a:srgbClr val="7D8A00"/>
                </a:solidFill>
                <a:latin typeface="+mj-lt"/>
              </a:rPr>
              <a:t>do </a:t>
            </a:r>
          </a:p>
          <a:p>
            <a:pPr algn="ctr"/>
            <a:r>
              <a:rPr lang="pl-PL" sz="3600" dirty="0" smtClean="0">
                <a:solidFill>
                  <a:srgbClr val="7D8A00"/>
                </a:solidFill>
                <a:latin typeface="+mj-lt"/>
              </a:rPr>
              <a:t>„Gazetki Gimnazjalisty”</a:t>
            </a:r>
          </a:p>
        </p:txBody>
      </p:sp>
      <p:pic>
        <p:nvPicPr>
          <p:cNvPr id="3" name="Obraz 2" descr="g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4876" y="500042"/>
            <a:ext cx="4255088" cy="60007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pole tekstowe 3"/>
          <p:cNvSpPr txBox="1"/>
          <p:nvPr/>
        </p:nvSpPr>
        <p:spPr>
          <a:xfrm>
            <a:off x="1357290" y="4357694"/>
            <a:ext cx="5143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 smtClean="0">
                <a:solidFill>
                  <a:srgbClr val="7D8A00"/>
                </a:solidFill>
                <a:latin typeface="+mj-lt"/>
                <a:hlinkClick r:id="rId3"/>
              </a:rPr>
              <a:t>Gazetka</a:t>
            </a:r>
            <a:endParaRPr lang="pl-PL" sz="3200" dirty="0">
              <a:solidFill>
                <a:srgbClr val="7D8A00"/>
              </a:solidFill>
              <a:latin typeface="+mj-lt"/>
            </a:endParaRPr>
          </a:p>
        </p:txBody>
      </p:sp>
    </p:spTree>
  </p:cSld>
  <p:clrMapOvr>
    <a:masterClrMapping/>
  </p:clrMapOvr>
  <p:transition spd="med" advTm="18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571472" y="285728"/>
            <a:ext cx="8072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smtClean="0">
                <a:solidFill>
                  <a:srgbClr val="7D8A00"/>
                </a:solidFill>
                <a:latin typeface="+mj-lt"/>
              </a:rPr>
              <a:t>Gromadziliśmy stare fotografie</a:t>
            </a:r>
            <a:endParaRPr lang="pl-PL" sz="3600" dirty="0">
              <a:solidFill>
                <a:srgbClr val="7D8A00"/>
              </a:solidFill>
              <a:latin typeface="+mj-lt"/>
            </a:endParaRPr>
          </a:p>
        </p:txBody>
      </p:sp>
      <p:pic>
        <p:nvPicPr>
          <p:cNvPr id="10" name="Obraz 9" descr="bal karnawałowy 197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71670" y="1214422"/>
            <a:ext cx="4010036" cy="253634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3" name="Obraz 12" descr="wycieczka do Gdyni 197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3429000"/>
            <a:ext cx="4500594" cy="302664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4" name="Obraz 13" descr="budynek nowej szkoły w Radłowie 195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71934" y="2928934"/>
            <a:ext cx="4772476" cy="285752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5" name="pole tekstowe 14"/>
          <p:cNvSpPr txBox="1"/>
          <p:nvPr/>
        </p:nvSpPr>
        <p:spPr>
          <a:xfrm>
            <a:off x="5286380" y="6143644"/>
            <a:ext cx="3857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>
                <a:solidFill>
                  <a:srgbClr val="7D8A00"/>
                </a:solidFill>
                <a:latin typeface="+mj-lt"/>
                <a:hlinkClick r:id="rId5"/>
              </a:rPr>
              <a:t>„Dawnych wspomnień czar”</a:t>
            </a:r>
            <a:endParaRPr lang="pl-PL" sz="2400" dirty="0">
              <a:solidFill>
                <a:srgbClr val="7D8A00"/>
              </a:solidFill>
              <a:latin typeface="+mj-lt"/>
            </a:endParaRPr>
          </a:p>
        </p:txBody>
      </p:sp>
    </p:spTree>
  </p:cSld>
  <p:clrMapOvr>
    <a:masterClrMapping/>
  </p:clrMapOvr>
  <p:transition spd="med" advTm="18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928662" y="285728"/>
            <a:ext cx="75009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smtClean="0">
                <a:solidFill>
                  <a:srgbClr val="7D8A00"/>
                </a:solidFill>
                <a:latin typeface="+mj-lt"/>
              </a:rPr>
              <a:t>Zmierzyliśmy budynek szkolny</a:t>
            </a:r>
          </a:p>
          <a:p>
            <a:pPr algn="ctr"/>
            <a:r>
              <a:rPr lang="pl-PL" sz="3600" dirty="0" smtClean="0">
                <a:solidFill>
                  <a:srgbClr val="7D8A00"/>
                </a:solidFill>
                <a:latin typeface="+mj-lt"/>
              </a:rPr>
              <a:t> i zbudowaliśmy jego makietę.</a:t>
            </a:r>
            <a:endParaRPr lang="pl-PL" sz="3600" dirty="0">
              <a:solidFill>
                <a:srgbClr val="7D8A00"/>
              </a:solidFill>
              <a:latin typeface="+mj-lt"/>
            </a:endParaRPr>
          </a:p>
        </p:txBody>
      </p:sp>
      <p:pic>
        <p:nvPicPr>
          <p:cNvPr id="6" name="Obraz 5" descr="patryk budow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57752" y="1643050"/>
            <a:ext cx="2786082" cy="24704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Obraz 6" descr="makieta szkoł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7224" y="4071942"/>
            <a:ext cx="3000396" cy="25717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G:\zajęcia ntue\zajęcia ntue 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24" y="1714488"/>
            <a:ext cx="3087646" cy="23157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Obraz 4" descr="1 zdjęcie makiety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57686" y="4214818"/>
            <a:ext cx="3793168" cy="21431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 advTm="18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trasa karmonki do projektu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57818" y="3357562"/>
            <a:ext cx="3337029" cy="33575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Obraz 4" descr="trasa wichrów do projektu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1500174"/>
            <a:ext cx="4791841" cy="25717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pole tekstowe 5"/>
          <p:cNvSpPr txBox="1"/>
          <p:nvPr/>
        </p:nvSpPr>
        <p:spPr>
          <a:xfrm>
            <a:off x="5286380" y="2571744"/>
            <a:ext cx="3286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>
                <a:solidFill>
                  <a:srgbClr val="7D8A00"/>
                </a:solidFill>
              </a:rPr>
              <a:t>U dołu</a:t>
            </a:r>
            <a:r>
              <a:rPr lang="en-US" dirty="0" smtClean="0">
                <a:solidFill>
                  <a:srgbClr val="7D8A00"/>
                </a:solidFill>
              </a:rPr>
              <a:t>:</a:t>
            </a:r>
          </a:p>
          <a:p>
            <a:pPr algn="ctr"/>
            <a:r>
              <a:rPr lang="pl-PL" dirty="0" smtClean="0">
                <a:solidFill>
                  <a:srgbClr val="7D8A00"/>
                </a:solidFill>
              </a:rPr>
              <a:t> trasa </a:t>
            </a:r>
            <a:r>
              <a:rPr lang="pl-PL" b="1" dirty="0" smtClean="0">
                <a:solidFill>
                  <a:srgbClr val="7D8A00"/>
                </a:solidFill>
              </a:rPr>
              <a:t>Karmonki Nowe-Radłów</a:t>
            </a:r>
            <a:endParaRPr lang="pl-PL" b="1" dirty="0">
              <a:solidFill>
                <a:srgbClr val="7D8A00"/>
              </a:solidFill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357158" y="4357694"/>
            <a:ext cx="46434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>
                <a:solidFill>
                  <a:srgbClr val="7D8A00"/>
                </a:solidFill>
              </a:rPr>
              <a:t>U góry</a:t>
            </a:r>
            <a:r>
              <a:rPr lang="en-US" dirty="0" smtClean="0">
                <a:solidFill>
                  <a:srgbClr val="7D8A00"/>
                </a:solidFill>
              </a:rPr>
              <a:t>:</a:t>
            </a:r>
            <a:br>
              <a:rPr lang="en-US" dirty="0" smtClean="0">
                <a:solidFill>
                  <a:srgbClr val="7D8A00"/>
                </a:solidFill>
              </a:rPr>
            </a:br>
            <a:r>
              <a:rPr lang="pl-PL" dirty="0" smtClean="0">
                <a:solidFill>
                  <a:srgbClr val="7D8A00"/>
                </a:solidFill>
              </a:rPr>
              <a:t> trasa</a:t>
            </a:r>
            <a:r>
              <a:rPr lang="en-US" dirty="0" smtClean="0">
                <a:solidFill>
                  <a:srgbClr val="7D8A00"/>
                </a:solidFill>
              </a:rPr>
              <a:t> </a:t>
            </a:r>
            <a:r>
              <a:rPr lang="pl-PL" b="1" dirty="0" smtClean="0">
                <a:solidFill>
                  <a:srgbClr val="7D8A00"/>
                </a:solidFill>
              </a:rPr>
              <a:t>Wichrów-Radłów</a:t>
            </a:r>
            <a:endParaRPr lang="pl-PL" b="1" dirty="0">
              <a:solidFill>
                <a:srgbClr val="7D8A00"/>
              </a:solidFill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285720" y="428604"/>
            <a:ext cx="87154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solidFill>
                  <a:srgbClr val="7D8A00"/>
                </a:solidFill>
                <a:latin typeface="+mj-lt"/>
              </a:rPr>
              <a:t>Wyznaczyliśmy trasy dojazdu uczniów do</a:t>
            </a:r>
            <a:r>
              <a:rPr lang="en-US" sz="3200" dirty="0" smtClean="0">
                <a:solidFill>
                  <a:srgbClr val="7D8A00"/>
                </a:solidFill>
                <a:latin typeface="+mj-lt"/>
              </a:rPr>
              <a:t> </a:t>
            </a:r>
            <a:r>
              <a:rPr lang="pl-PL" sz="3200" dirty="0" smtClean="0">
                <a:solidFill>
                  <a:srgbClr val="7D8A00"/>
                </a:solidFill>
                <a:latin typeface="+mj-lt"/>
              </a:rPr>
              <a:t>szkoły</a:t>
            </a:r>
            <a:endParaRPr lang="pl-PL" sz="3200" dirty="0">
              <a:solidFill>
                <a:srgbClr val="7D8A00"/>
              </a:solidFill>
              <a:latin typeface="+mj-lt"/>
            </a:endParaRPr>
          </a:p>
        </p:txBody>
      </p:sp>
    </p:spTree>
  </p:cSld>
  <p:clrMapOvr>
    <a:masterClrMapping/>
  </p:clrMapOvr>
  <p:transition spd="med" advTm="18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trasa kościeliska rad łów do projekt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142852"/>
            <a:ext cx="4162425" cy="58197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pole tekstowe 3"/>
          <p:cNvSpPr txBox="1"/>
          <p:nvPr/>
        </p:nvSpPr>
        <p:spPr>
          <a:xfrm>
            <a:off x="214282" y="6000768"/>
            <a:ext cx="3929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7D8A00"/>
                </a:solidFill>
              </a:rPr>
              <a:t>T</a:t>
            </a:r>
            <a:r>
              <a:rPr lang="pl-PL" dirty="0" smtClean="0">
                <a:solidFill>
                  <a:srgbClr val="7D8A00"/>
                </a:solidFill>
              </a:rPr>
              <a:t>rasa</a:t>
            </a:r>
          </a:p>
          <a:p>
            <a:pPr algn="ctr"/>
            <a:r>
              <a:rPr lang="pl-PL" b="1" dirty="0" smtClean="0">
                <a:solidFill>
                  <a:srgbClr val="7D8A00"/>
                </a:solidFill>
              </a:rPr>
              <a:t>Kościeliska-Radłów</a:t>
            </a:r>
            <a:endParaRPr lang="pl-PL" b="1" dirty="0">
              <a:solidFill>
                <a:srgbClr val="7D8A00"/>
              </a:solidFill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5143504" y="5934670"/>
            <a:ext cx="35004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7D8A00"/>
                </a:solidFill>
              </a:rPr>
              <a:t>T</a:t>
            </a:r>
            <a:r>
              <a:rPr lang="pl-PL" dirty="0" smtClean="0">
                <a:solidFill>
                  <a:srgbClr val="7D8A00"/>
                </a:solidFill>
              </a:rPr>
              <a:t>rasa</a:t>
            </a:r>
          </a:p>
          <a:p>
            <a:pPr algn="ctr"/>
            <a:r>
              <a:rPr lang="pl-PL" b="1" dirty="0" smtClean="0">
                <a:solidFill>
                  <a:srgbClr val="7D8A00"/>
                </a:solidFill>
              </a:rPr>
              <a:t>Sternalice-Radłów</a:t>
            </a:r>
          </a:p>
          <a:p>
            <a:endParaRPr lang="pl-P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857232"/>
            <a:ext cx="3267075" cy="46005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 advTm="18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643042" y="357166"/>
            <a:ext cx="6215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smtClean="0">
                <a:solidFill>
                  <a:srgbClr val="7D8A00"/>
                </a:solidFill>
                <a:latin typeface="+mj-lt"/>
              </a:rPr>
              <a:t>Przeprowadzaliśmy wywiady</a:t>
            </a:r>
            <a:endParaRPr lang="pl-PL" sz="3600" dirty="0">
              <a:solidFill>
                <a:srgbClr val="7D8A00"/>
              </a:solidFill>
              <a:latin typeface="+mj-lt"/>
            </a:endParaRPr>
          </a:p>
        </p:txBody>
      </p:sp>
      <p:pic>
        <p:nvPicPr>
          <p:cNvPr id="1027" name="Picture 3" descr="G:\wielka prezentacja\dyktafon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561835">
            <a:off x="1450887" y="1282953"/>
            <a:ext cx="1660153" cy="47250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pole tekstowe 4"/>
          <p:cNvSpPr txBox="1"/>
          <p:nvPr/>
        </p:nvSpPr>
        <p:spPr>
          <a:xfrm>
            <a:off x="3428992" y="1571612"/>
            <a:ext cx="5715008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7D8A00"/>
                </a:solidFill>
                <a:latin typeface="+mj-lt"/>
                <a:cs typeface="Times New Roman" pitchFamily="18" charset="0"/>
              </a:rPr>
              <a:t>Wywiad z p. </a:t>
            </a:r>
            <a:r>
              <a:rPr lang="en-US" sz="2800" dirty="0" smtClean="0">
                <a:solidFill>
                  <a:srgbClr val="7D8A00"/>
                </a:solidFill>
                <a:latin typeface="+mj-lt"/>
                <a:cs typeface="Times New Roman" pitchFamily="18" charset="0"/>
                <a:hlinkClick r:id="rId4"/>
              </a:rPr>
              <a:t>Krystyn</a:t>
            </a:r>
            <a:r>
              <a:rPr lang="pl-PL" sz="2800" dirty="0" smtClean="0">
                <a:solidFill>
                  <a:srgbClr val="7D8A00"/>
                </a:solidFill>
                <a:latin typeface="+mj-lt"/>
                <a:cs typeface="Times New Roman" pitchFamily="18" charset="0"/>
                <a:hlinkClick r:id="rId4"/>
              </a:rPr>
              <a:t>ą</a:t>
            </a:r>
            <a:r>
              <a:rPr lang="en-US" sz="2800" dirty="0" smtClean="0">
                <a:solidFill>
                  <a:srgbClr val="7D8A00"/>
                </a:solidFill>
                <a:latin typeface="+mj-lt"/>
                <a:cs typeface="Times New Roman" pitchFamily="18" charset="0"/>
                <a:hlinkClick r:id="rId4"/>
              </a:rPr>
              <a:t> Bartel</a:t>
            </a:r>
            <a:r>
              <a:rPr lang="pl-PL" sz="2800" dirty="0" smtClean="0">
                <a:solidFill>
                  <a:srgbClr val="7D8A00"/>
                </a:solidFill>
                <a:latin typeface="+mj-lt"/>
                <a:cs typeface="Times New Roman" pitchFamily="18" charset="0"/>
                <a:hlinkClick r:id="rId4"/>
              </a:rPr>
              <a:t>ą</a:t>
            </a:r>
            <a:endParaRPr lang="pl-PL" sz="2800" dirty="0" smtClean="0">
              <a:solidFill>
                <a:srgbClr val="7D8A00"/>
              </a:solidFill>
              <a:latin typeface="+mj-lt"/>
              <a:cs typeface="Times New Roman" pitchFamily="18" charset="0"/>
            </a:endParaRPr>
          </a:p>
          <a:p>
            <a:endParaRPr lang="en-US" sz="2800" dirty="0" smtClean="0">
              <a:solidFill>
                <a:srgbClr val="7D8A00"/>
              </a:solidFill>
              <a:latin typeface="+mj-lt"/>
              <a:cs typeface="Times New Roman" pitchFamily="18" charset="0"/>
            </a:endParaRPr>
          </a:p>
          <a:p>
            <a:r>
              <a:rPr lang="en-US" sz="2800" dirty="0" smtClean="0">
                <a:solidFill>
                  <a:srgbClr val="7D8A00"/>
                </a:solidFill>
                <a:latin typeface="+mj-lt"/>
                <a:cs typeface="Times New Roman" pitchFamily="18" charset="0"/>
              </a:rPr>
              <a:t>Wywiad z p. </a:t>
            </a:r>
            <a:r>
              <a:rPr lang="en-US" sz="2800" dirty="0" smtClean="0">
                <a:solidFill>
                  <a:srgbClr val="7D8A00"/>
                </a:solidFill>
                <a:latin typeface="+mj-lt"/>
                <a:cs typeface="Times New Roman" pitchFamily="18" charset="0"/>
                <a:hlinkClick r:id="rId5"/>
              </a:rPr>
              <a:t>Agnieszka Ka</a:t>
            </a:r>
            <a:r>
              <a:rPr lang="pl-PL" sz="2800" dirty="0" smtClean="0">
                <a:solidFill>
                  <a:srgbClr val="7D8A00"/>
                </a:solidFill>
                <a:latin typeface="+mj-lt"/>
                <a:cs typeface="Times New Roman" pitchFamily="18" charset="0"/>
                <a:hlinkClick r:id="rId5"/>
              </a:rPr>
              <a:t>łą</a:t>
            </a:r>
            <a:endParaRPr lang="pl-PL" sz="2800" dirty="0" smtClean="0">
              <a:solidFill>
                <a:srgbClr val="7D8A00"/>
              </a:solidFill>
              <a:latin typeface="+mj-lt"/>
              <a:cs typeface="Times New Roman" pitchFamily="18" charset="0"/>
            </a:endParaRPr>
          </a:p>
          <a:p>
            <a:endParaRPr lang="pl-PL" sz="2800" dirty="0" smtClean="0">
              <a:solidFill>
                <a:srgbClr val="7D8A00"/>
              </a:solidFill>
              <a:latin typeface="+mj-lt"/>
              <a:cs typeface="Times New Roman" pitchFamily="18" charset="0"/>
            </a:endParaRPr>
          </a:p>
          <a:p>
            <a:r>
              <a:rPr lang="en-US" sz="2800" dirty="0" smtClean="0">
                <a:solidFill>
                  <a:srgbClr val="7D8A00"/>
                </a:solidFill>
                <a:latin typeface="+mj-lt"/>
                <a:cs typeface="Times New Roman" pitchFamily="18" charset="0"/>
              </a:rPr>
              <a:t>Wywiad</a:t>
            </a:r>
            <a:r>
              <a:rPr lang="pl-PL" sz="2800" dirty="0" smtClean="0">
                <a:solidFill>
                  <a:srgbClr val="7D8A00"/>
                </a:solidFill>
                <a:latin typeface="+mj-lt"/>
                <a:cs typeface="Times New Roman" pitchFamily="18" charset="0"/>
              </a:rPr>
              <a:t> z </a:t>
            </a:r>
            <a:r>
              <a:rPr lang="pl-PL" sz="2800" dirty="0" smtClean="0">
                <a:solidFill>
                  <a:srgbClr val="7D8A00"/>
                </a:solidFill>
                <a:latin typeface="+mj-lt"/>
                <a:cs typeface="Times New Roman" pitchFamily="18" charset="0"/>
              </a:rPr>
              <a:t>p. </a:t>
            </a:r>
            <a:r>
              <a:rPr lang="pl-PL" sz="2800" dirty="0" smtClean="0">
                <a:solidFill>
                  <a:srgbClr val="7D8A00"/>
                </a:solidFill>
                <a:latin typeface="+mj-lt"/>
                <a:cs typeface="Times New Roman" pitchFamily="18" charset="0"/>
                <a:hlinkClick r:id="rId6"/>
              </a:rPr>
              <a:t>Karolem </a:t>
            </a:r>
            <a:r>
              <a:rPr lang="pl-PL" sz="2800" dirty="0" err="1" smtClean="0">
                <a:solidFill>
                  <a:srgbClr val="7D8A00"/>
                </a:solidFill>
                <a:latin typeface="+mj-lt"/>
                <a:cs typeface="Times New Roman" pitchFamily="18" charset="0"/>
                <a:hlinkClick r:id="rId6"/>
              </a:rPr>
              <a:t>Iwanczokiem</a:t>
            </a:r>
            <a:endParaRPr lang="pl-PL" sz="2800" dirty="0" smtClean="0">
              <a:solidFill>
                <a:srgbClr val="7D8A00"/>
              </a:solidFill>
              <a:latin typeface="+mj-lt"/>
              <a:cs typeface="Times New Roman" pitchFamily="18" charset="0"/>
            </a:endParaRPr>
          </a:p>
          <a:p>
            <a:endParaRPr lang="pl-PL" dirty="0">
              <a:solidFill>
                <a:srgbClr val="7D8A00"/>
              </a:solidFill>
              <a:latin typeface="+mj-lt"/>
              <a:cs typeface="Times New Roman" pitchFamily="18" charset="0"/>
            </a:endParaRPr>
          </a:p>
        </p:txBody>
      </p:sp>
    </p:spTree>
  </p:cSld>
  <p:clrMapOvr>
    <a:masterClrMapping/>
  </p:clrMapOvr>
  <p:transition spd="med" advTm="18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857224" y="1785926"/>
            <a:ext cx="728667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dirty="0" smtClean="0">
                <a:solidFill>
                  <a:srgbClr val="7D8A00"/>
                </a:solidFill>
                <a:latin typeface="+mj-lt"/>
              </a:rPr>
              <a:t>Dokumentowaliśmy bieżące </a:t>
            </a:r>
          </a:p>
          <a:p>
            <a:pPr algn="ctr"/>
            <a:r>
              <a:rPr lang="pl-PL" sz="5400" dirty="0" smtClean="0">
                <a:solidFill>
                  <a:srgbClr val="7D8A00"/>
                </a:solidFill>
                <a:latin typeface="+mj-lt"/>
              </a:rPr>
              <a:t>wydarzenia szkolne</a:t>
            </a:r>
            <a:endParaRPr lang="pl-PL" sz="5400" dirty="0">
              <a:solidFill>
                <a:srgbClr val="7D8A00"/>
              </a:solidFill>
              <a:latin typeface="+mj-lt"/>
            </a:endParaRPr>
          </a:p>
        </p:txBody>
      </p:sp>
    </p:spTree>
  </p:cSld>
  <p:clrMapOvr>
    <a:masterClrMapping/>
  </p:clrMapOvr>
  <p:transition spd="med" advTm="18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357422" y="357166"/>
            <a:ext cx="45720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dirty="0" err="1" smtClean="0">
                <a:solidFill>
                  <a:schemeClr val="accent1">
                    <a:lumMod val="50000"/>
                  </a:schemeClr>
                </a:solidFill>
                <a:latin typeface="Viner Hand ITC" pitchFamily="66" charset="0"/>
              </a:rPr>
              <a:t>Za</a:t>
            </a:r>
            <a:r>
              <a:rPr lang="pl-PL" sz="6600" dirty="0" smtClean="0">
                <a:solidFill>
                  <a:schemeClr val="accent1">
                    <a:lumMod val="50000"/>
                  </a:schemeClr>
                </a:solidFill>
                <a:latin typeface="Viner Hand ITC" pitchFamily="66" charset="0"/>
              </a:rPr>
              <a:t>ł</a:t>
            </a:r>
            <a:r>
              <a:rPr lang="en-US" sz="6600" dirty="0" err="1" smtClean="0">
                <a:solidFill>
                  <a:schemeClr val="accent1">
                    <a:lumMod val="50000"/>
                  </a:schemeClr>
                </a:solidFill>
                <a:latin typeface="Viner Hand ITC" pitchFamily="66" charset="0"/>
              </a:rPr>
              <a:t>oga</a:t>
            </a:r>
            <a:r>
              <a:rPr lang="en-US" sz="6600" dirty="0" smtClean="0">
                <a:solidFill>
                  <a:schemeClr val="accent1">
                    <a:lumMod val="50000"/>
                  </a:schemeClr>
                </a:solidFill>
                <a:latin typeface="Viner Hand ITC" pitchFamily="66" charset="0"/>
              </a:rPr>
              <a:t> </a:t>
            </a:r>
            <a:r>
              <a:rPr lang="pl-PL" sz="6600" dirty="0" smtClean="0">
                <a:solidFill>
                  <a:schemeClr val="accent1">
                    <a:lumMod val="50000"/>
                  </a:schemeClr>
                </a:solidFill>
                <a:latin typeface="Viner Hand ITC" pitchFamily="66" charset="0"/>
              </a:rPr>
              <a:t> GG prezentuje </a:t>
            </a:r>
            <a:r>
              <a:rPr lang="pl-PL" sz="6600" dirty="0" smtClean="0">
                <a:solidFill>
                  <a:schemeClr val="accent1">
                    <a:lumMod val="75000"/>
                  </a:schemeClr>
                </a:solidFill>
                <a:latin typeface="Viner Hand ITC" pitchFamily="66" charset="0"/>
              </a:rPr>
              <a:t/>
            </a:r>
            <a:br>
              <a:rPr lang="pl-PL" sz="6600" dirty="0" smtClean="0">
                <a:solidFill>
                  <a:schemeClr val="accent1">
                    <a:lumMod val="75000"/>
                  </a:schemeClr>
                </a:solidFill>
                <a:latin typeface="Viner Hand ITC" pitchFamily="66" charset="0"/>
              </a:rPr>
            </a:br>
            <a:endParaRPr lang="pl-PL" sz="6600" dirty="0"/>
          </a:p>
        </p:txBody>
      </p:sp>
      <p:sp>
        <p:nvSpPr>
          <p:cNvPr id="3" name="Prostokąt 2"/>
          <p:cNvSpPr/>
          <p:nvPr/>
        </p:nvSpPr>
        <p:spPr>
          <a:xfrm>
            <a:off x="785786" y="2571744"/>
            <a:ext cx="757242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 smtClean="0">
                <a:solidFill>
                  <a:schemeClr val="accent1">
                    <a:lumMod val="75000"/>
                  </a:schemeClr>
                </a:solidFill>
                <a:latin typeface="Viner Hand ITC" pitchFamily="66" charset="0"/>
              </a:rPr>
              <a:t>p</a:t>
            </a:r>
            <a:r>
              <a:rPr lang="pl-PL" sz="4800" dirty="0" smtClean="0">
                <a:solidFill>
                  <a:schemeClr val="accent1">
                    <a:lumMod val="75000"/>
                  </a:schemeClr>
                </a:solidFill>
                <a:latin typeface="Viner Hand ITC" pitchFamily="66" charset="0"/>
              </a:rPr>
              <a:t>rojekt </a:t>
            </a:r>
          </a:p>
          <a:p>
            <a:pPr algn="ctr"/>
            <a:r>
              <a:rPr lang="pl-PL" sz="8600" dirty="0" smtClean="0">
                <a:solidFill>
                  <a:schemeClr val="accent1">
                    <a:lumMod val="75000"/>
                  </a:schemeClr>
                </a:solidFill>
                <a:latin typeface="Viner Hand ITC" pitchFamily="66" charset="0"/>
              </a:rPr>
              <a:t>„Moja szkoła wczoraj i dziś”</a:t>
            </a:r>
            <a:endParaRPr lang="pl-PL" sz="8600" dirty="0">
              <a:solidFill>
                <a:schemeClr val="accent1">
                  <a:lumMod val="75000"/>
                </a:schemeClr>
              </a:solidFill>
              <a:latin typeface="Viner Hand ITC" pitchFamily="66" charset="0"/>
            </a:endParaRPr>
          </a:p>
        </p:txBody>
      </p:sp>
    </p:spTree>
  </p:cSld>
  <p:clrMapOvr>
    <a:masterClrMapping/>
  </p:clrMapOvr>
  <p:transition spd="med" advTm="18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G:\Różniaste zdjęcia szkolne\P1010010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68" y="1357298"/>
            <a:ext cx="4020058" cy="21692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 descr="G:\Różniaste zdjęcia szkolne\P1010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3714752"/>
            <a:ext cx="4091105" cy="27289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3" name="Picture 5" descr="G:\Różniaste zdjęcia szkolne\P10100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2500306"/>
            <a:ext cx="2724154" cy="35920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pole tekstowe 7"/>
          <p:cNvSpPr txBox="1"/>
          <p:nvPr/>
        </p:nvSpPr>
        <p:spPr>
          <a:xfrm>
            <a:off x="2714612" y="428604"/>
            <a:ext cx="3786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smtClean="0">
                <a:solidFill>
                  <a:srgbClr val="7D8A00"/>
                </a:solidFill>
                <a:latin typeface="+mj-lt"/>
              </a:rPr>
              <a:t>Wrzesień 2009</a:t>
            </a:r>
            <a:endParaRPr lang="pl-PL" sz="3600" dirty="0">
              <a:solidFill>
                <a:srgbClr val="7D8A00"/>
              </a:solidFill>
              <a:latin typeface="+mj-lt"/>
            </a:endParaRPr>
          </a:p>
        </p:txBody>
      </p:sp>
    </p:spTree>
  </p:cSld>
  <p:clrMapOvr>
    <a:masterClrMapping/>
  </p:clrMapOvr>
  <p:transition spd="med" advTm="18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G:\kocenie\P1010001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543396">
            <a:off x="630772" y="1836370"/>
            <a:ext cx="4165716" cy="33985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6" name="Picture 4" descr="G:\kocenie\P1010002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282312">
            <a:off x="5216973" y="2118727"/>
            <a:ext cx="2993045" cy="41045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pole tekstowe 4"/>
          <p:cNvSpPr txBox="1"/>
          <p:nvPr/>
        </p:nvSpPr>
        <p:spPr>
          <a:xfrm>
            <a:off x="1428728" y="357166"/>
            <a:ext cx="6143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smtClean="0">
                <a:solidFill>
                  <a:srgbClr val="7D8A00"/>
                </a:solidFill>
                <a:latin typeface="+mj-lt"/>
              </a:rPr>
              <a:t>Dzień Edukacji Narodowej</a:t>
            </a:r>
            <a:endParaRPr lang="pl-PL" sz="3600" dirty="0">
              <a:solidFill>
                <a:srgbClr val="7D8A00"/>
              </a:solidFill>
              <a:latin typeface="+mj-lt"/>
            </a:endParaRPr>
          </a:p>
        </p:txBody>
      </p:sp>
    </p:spTree>
  </p:cSld>
  <p:clrMapOvr>
    <a:masterClrMapping/>
  </p:clrMapOvr>
  <p:transition spd="med" advTm="18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G:\kocenie\P10100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3643314"/>
            <a:ext cx="3818928" cy="28575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8" name="Picture 2" descr="G:\kocenie\P10100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3143248"/>
            <a:ext cx="4009874" cy="30003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9" name="Picture 3" descr="G:\kocenie\P10100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3570" y="2071678"/>
            <a:ext cx="3190005" cy="23869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00" name="Picture 4" descr="G:\kocenie\P10100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8992" y="428604"/>
            <a:ext cx="2500330" cy="33415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pole tekstowe 5"/>
          <p:cNvSpPr txBox="1"/>
          <p:nvPr/>
        </p:nvSpPr>
        <p:spPr>
          <a:xfrm>
            <a:off x="285720" y="928670"/>
            <a:ext cx="3214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smtClean="0">
                <a:solidFill>
                  <a:srgbClr val="7D8A00"/>
                </a:solidFill>
                <a:latin typeface="+mj-lt"/>
              </a:rPr>
              <a:t>Otrzęsiny  </a:t>
            </a:r>
            <a:endParaRPr lang="pl-PL" sz="3600" dirty="0">
              <a:solidFill>
                <a:srgbClr val="7D8A00"/>
              </a:solidFill>
              <a:latin typeface="+mj-lt"/>
            </a:endParaRPr>
          </a:p>
        </p:txBody>
      </p:sp>
    </p:spTree>
  </p:cSld>
  <p:clrMapOvr>
    <a:masterClrMapping/>
  </p:clrMapOvr>
  <p:transition spd="med" advTm="18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G:\11 listopada\bardzo rózne 0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48" y="1428736"/>
            <a:ext cx="4572031" cy="34210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2" name="Picture 2" descr="G:\11 listopada\czapk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2928934"/>
            <a:ext cx="4618477" cy="32155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pole tekstowe 4"/>
          <p:cNvSpPr txBox="1"/>
          <p:nvPr/>
        </p:nvSpPr>
        <p:spPr>
          <a:xfrm>
            <a:off x="500034" y="928670"/>
            <a:ext cx="3143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 smtClean="0">
                <a:solidFill>
                  <a:srgbClr val="7D8A00"/>
                </a:solidFill>
                <a:latin typeface="+mj-lt"/>
              </a:rPr>
              <a:t>11 LISTOPADA</a:t>
            </a:r>
            <a:endParaRPr lang="pl-PL" sz="3600" dirty="0">
              <a:solidFill>
                <a:srgbClr val="7D8A00"/>
              </a:solidFill>
              <a:latin typeface="+mj-lt"/>
            </a:endParaRPr>
          </a:p>
        </p:txBody>
      </p:sp>
    </p:spTree>
  </p:cSld>
  <p:clrMapOvr>
    <a:masterClrMapping/>
  </p:clrMapOvr>
  <p:transition spd="med" advTm="18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:\Andrzejki\12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2857496"/>
            <a:ext cx="4843447" cy="36897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47" name="Picture 3" descr="G:\Andrzejki\bardzo rózne 0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0" y="500042"/>
            <a:ext cx="5070063" cy="379368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pole tekstowe 3"/>
          <p:cNvSpPr txBox="1"/>
          <p:nvPr/>
        </p:nvSpPr>
        <p:spPr>
          <a:xfrm>
            <a:off x="1214414" y="857232"/>
            <a:ext cx="2714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 smtClean="0">
                <a:solidFill>
                  <a:srgbClr val="7D8A00"/>
                </a:solidFill>
                <a:latin typeface="+mj-lt"/>
              </a:rPr>
              <a:t>ANDRZEJKI</a:t>
            </a:r>
            <a:endParaRPr lang="pl-PL" sz="3600" dirty="0">
              <a:solidFill>
                <a:srgbClr val="7D8A00"/>
              </a:solidFill>
              <a:latin typeface="+mj-lt"/>
            </a:endParaRPr>
          </a:p>
        </p:txBody>
      </p:sp>
    </p:spTree>
  </p:cSld>
  <p:clrMapOvr>
    <a:masterClrMapping/>
  </p:clrMapOvr>
  <p:transition spd="med" advTm="18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 descr="G:\światowy dzień rzucania palenia\bardzo rózne 091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6050" y="2214554"/>
            <a:ext cx="3214710" cy="25851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218" name="Picture 2" descr="G:\światowy dzień rzucania palenia\bardzo rózne 075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571480"/>
            <a:ext cx="3033678" cy="23715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219" name="Picture 3" descr="G:\światowy dzień rzucania palenia\bardzo rózne 061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0694" y="3143248"/>
            <a:ext cx="2669921" cy="34289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220" name="Picture 4" descr="G:\światowy dzień rzucania palenia\bardzo rózne 062-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2" y="3714752"/>
            <a:ext cx="3429024" cy="25791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pole tekstowe 5"/>
          <p:cNvSpPr txBox="1"/>
          <p:nvPr/>
        </p:nvSpPr>
        <p:spPr>
          <a:xfrm>
            <a:off x="857224" y="1000108"/>
            <a:ext cx="2857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 smtClean="0">
                <a:solidFill>
                  <a:srgbClr val="7D8A00"/>
                </a:solidFill>
                <a:latin typeface="+mj-lt"/>
              </a:rPr>
              <a:t>Akcja owoc</a:t>
            </a:r>
            <a:endParaRPr lang="pl-PL" sz="4000" dirty="0">
              <a:solidFill>
                <a:srgbClr val="7D8A00"/>
              </a:solidFill>
              <a:latin typeface="+mj-lt"/>
            </a:endParaRPr>
          </a:p>
        </p:txBody>
      </p:sp>
    </p:spTree>
  </p:cSld>
  <p:clrMapOvr>
    <a:masterClrMapping/>
  </p:clrMapOvr>
  <p:transition spd="med" advTm="18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 descr="G:\rajd bajbusów\P10100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3285" y="285728"/>
            <a:ext cx="3914401" cy="29289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43" name="Picture 3" descr="G:\rajd bajbusów\P1010032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3429000"/>
            <a:ext cx="3869470" cy="31961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44" name="Picture 4" descr="G:\rajd bajbusów\P10100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428736"/>
            <a:ext cx="4094633" cy="30638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pole tekstowe 5"/>
          <p:cNvSpPr txBox="1"/>
          <p:nvPr/>
        </p:nvSpPr>
        <p:spPr>
          <a:xfrm>
            <a:off x="4500562" y="428604"/>
            <a:ext cx="4214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smtClean="0">
                <a:solidFill>
                  <a:srgbClr val="7D8A00"/>
                </a:solidFill>
                <a:latin typeface="+mj-lt"/>
              </a:rPr>
              <a:t>Rajd BAJBUSÓW</a:t>
            </a:r>
            <a:endParaRPr lang="pl-PL" sz="3600" dirty="0">
              <a:solidFill>
                <a:srgbClr val="7D8A00"/>
              </a:solidFill>
              <a:latin typeface="+mj-lt"/>
            </a:endParaRPr>
          </a:p>
        </p:txBody>
      </p:sp>
      <p:pic>
        <p:nvPicPr>
          <p:cNvPr id="2050" name="Picture 2" descr="C:\Users\Operator\Desktop\P101007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57818" y="3143248"/>
            <a:ext cx="2509798" cy="33542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 advTm="18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G:\spotkanie oplatkowe 2009\PC100120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0496" y="2928934"/>
            <a:ext cx="4714876" cy="34091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4" name="Picture 2" descr="G:\spotkanie oplatkowe 2009\PC100116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744" y="928670"/>
            <a:ext cx="4907163" cy="31378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pole tekstowe 3"/>
          <p:cNvSpPr txBox="1"/>
          <p:nvPr/>
        </p:nvSpPr>
        <p:spPr>
          <a:xfrm>
            <a:off x="5286380" y="785794"/>
            <a:ext cx="34290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7D8A00"/>
                </a:solidFill>
                <a:latin typeface="+mj-lt"/>
              </a:rPr>
              <a:t>Spotkanie </a:t>
            </a:r>
          </a:p>
          <a:p>
            <a:pPr algn="ctr"/>
            <a:r>
              <a:rPr lang="en-US" sz="3600" dirty="0" smtClean="0">
                <a:solidFill>
                  <a:srgbClr val="7D8A00"/>
                </a:solidFill>
                <a:latin typeface="+mj-lt"/>
              </a:rPr>
              <a:t>op</a:t>
            </a:r>
            <a:r>
              <a:rPr lang="pl-PL" sz="3600" dirty="0" err="1" smtClean="0">
                <a:solidFill>
                  <a:srgbClr val="7D8A00"/>
                </a:solidFill>
                <a:latin typeface="+mj-lt"/>
              </a:rPr>
              <a:t>łatkowe</a:t>
            </a:r>
            <a:endParaRPr lang="pl-PL" sz="3600" dirty="0">
              <a:solidFill>
                <a:srgbClr val="7D8A00"/>
              </a:solidFill>
              <a:latin typeface="+mj-lt"/>
            </a:endParaRPr>
          </a:p>
        </p:txBody>
      </p:sp>
    </p:spTree>
  </p:cSld>
  <p:clrMapOvr>
    <a:masterClrMapping/>
  </p:clrMapOvr>
  <p:transition spd="med" advTm="18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785918" y="785794"/>
            <a:ext cx="5715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smtClean="0">
                <a:solidFill>
                  <a:srgbClr val="7D8A00"/>
                </a:solidFill>
                <a:latin typeface="+mj-lt"/>
              </a:rPr>
              <a:t>Zimowe szaleństwo</a:t>
            </a:r>
            <a:endParaRPr lang="pl-PL" sz="3600" dirty="0">
              <a:solidFill>
                <a:srgbClr val="7D8A00"/>
              </a:solidFill>
              <a:latin typeface="+mj-lt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5929322" y="3357562"/>
            <a:ext cx="27860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>
                <a:solidFill>
                  <a:srgbClr val="7D8A00"/>
                </a:solidFill>
                <a:hlinkClick r:id="rId2"/>
              </a:rPr>
              <a:t>Styczeń 2010</a:t>
            </a:r>
            <a:endParaRPr lang="pl-PL" sz="2800" dirty="0">
              <a:solidFill>
                <a:srgbClr val="7D8A00"/>
              </a:solidFill>
            </a:endParaRPr>
          </a:p>
        </p:txBody>
      </p:sp>
      <p:pic>
        <p:nvPicPr>
          <p:cNvPr id="4100" name="Picture 4" descr="G:\NTUE  Kasia\Łyżwy\DSC004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2000240"/>
            <a:ext cx="4762501" cy="35718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 advTm="18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5857884" y="3571876"/>
            <a:ext cx="2786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 smtClean="0">
                <a:solidFill>
                  <a:srgbClr val="7D8A00"/>
                </a:solidFill>
                <a:latin typeface="+mj-lt"/>
                <a:hlinkClick r:id="rId3"/>
              </a:rPr>
              <a:t>27 stycznia 2010r.</a:t>
            </a:r>
            <a:r>
              <a:rPr lang="pl-PL" sz="2400" dirty="0" smtClean="0">
                <a:solidFill>
                  <a:srgbClr val="7D8A00"/>
                </a:solidFill>
                <a:latin typeface="+mj-lt"/>
              </a:rPr>
              <a:t> </a:t>
            </a:r>
            <a:endParaRPr lang="pl-PL" sz="2400" dirty="0">
              <a:solidFill>
                <a:srgbClr val="7D8A00"/>
              </a:solidFill>
              <a:latin typeface="+mj-lt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2285984" y="571480"/>
            <a:ext cx="4857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 smtClean="0">
                <a:solidFill>
                  <a:srgbClr val="7D8A00"/>
                </a:solidFill>
                <a:latin typeface="+mj-lt"/>
              </a:rPr>
              <a:t>Dyskoteka „choinkowa”</a:t>
            </a:r>
            <a:endParaRPr lang="pl-PL" sz="3600" dirty="0">
              <a:solidFill>
                <a:srgbClr val="7D8A00"/>
              </a:solidFill>
              <a:latin typeface="+mj-lt"/>
            </a:endParaRPr>
          </a:p>
        </p:txBody>
      </p:sp>
      <p:pic>
        <p:nvPicPr>
          <p:cNvPr id="5122" name="Picture 2" descr="G:\Zabawa choinkowa\P1010121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62" y="1928802"/>
            <a:ext cx="4798294" cy="36461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 advTm="18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przed szkołą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86380" y="500042"/>
            <a:ext cx="3357554" cy="26600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Obraz 2" descr="szkoła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3504" y="3500438"/>
            <a:ext cx="3785705" cy="28345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386" name="Picture 2" descr="G:\NTUE  Kasia\zdjęcia kroniki\budynek szkoły 197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428604"/>
            <a:ext cx="4237605" cy="264320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6387" name="Picture 3" descr="G:\NTUE  Kasia\zdjęcia kroniki\czerwiec 1956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3429000"/>
            <a:ext cx="3786214" cy="266058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ransition spd="med" advTm="18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928794" y="714356"/>
            <a:ext cx="4572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smtClean="0">
                <a:solidFill>
                  <a:srgbClr val="7D8A00"/>
                </a:solidFill>
                <a:latin typeface="+mj-lt"/>
              </a:rPr>
              <a:t>Nasze </a:t>
            </a:r>
            <a:r>
              <a:rPr lang="pl-PL" sz="3600" dirty="0" err="1" smtClean="0">
                <a:solidFill>
                  <a:srgbClr val="7D8A00"/>
                </a:solidFill>
                <a:latin typeface="+mj-lt"/>
              </a:rPr>
              <a:t>cheerleaderki</a:t>
            </a:r>
            <a:endParaRPr lang="pl-PL" sz="3600" dirty="0">
              <a:solidFill>
                <a:srgbClr val="7D8A00"/>
              </a:solidFill>
              <a:latin typeface="+mj-lt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4857752" y="5072074"/>
            <a:ext cx="30003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>
                <a:hlinkClick r:id="rId2"/>
              </a:rPr>
              <a:t>"Słoneczka"</a:t>
            </a:r>
            <a:endParaRPr lang="pl-PL" sz="2800" dirty="0"/>
          </a:p>
        </p:txBody>
      </p:sp>
      <p:pic>
        <p:nvPicPr>
          <p:cNvPr id="6146" name="Picture 2" descr="G:\Słoneczka\P10102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429000"/>
            <a:ext cx="3834952" cy="28695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47" name="Picture 3" descr="G:\Słoneczka\P101026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1571612"/>
            <a:ext cx="3681362" cy="27545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 advTm="18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0" tmFilter="0, 0; 0.125,0.2665; 0.25,0.4; 0.375,0.465; 0.5,0.5;  0.625,0.535; 0.75,0.6; 0.875,0.7335; 1,1">
                                          <p:stCondLst>
                                            <p:cond delay="166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0" tmFilter="0, 0; 0.125,0.2665; 0.25,0.4; 0.375,0.465; 0.5,0.5;  0.625,0.535; 0.75,0.6; 0.875,0.7335; 1,1">
                                          <p:stCondLst>
                                            <p:cond delay="331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0" tmFilter="0, 0; 0.125,0.2665; 0.25,0.4; 0.375,0.465; 0.5,0.5;  0.625,0.535; 0.75,0.6; 0.875,0.7335; 1,1">
                                          <p:stCondLst>
                                            <p:cond delay="414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65">
                                          <p:stCondLst>
                                            <p:cond delay="16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5" decel="50000">
                                          <p:stCondLst>
                                            <p:cond delay="169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65">
                                          <p:stCondLst>
                                            <p:cond delay="328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5" decel="50000">
                                          <p:stCondLst>
                                            <p:cond delay="334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65">
                                          <p:stCondLst>
                                            <p:cond delay="410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5" decel="50000">
                                          <p:stCondLst>
                                            <p:cond delay="41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65">
                                          <p:stCondLst>
                                            <p:cond delay="45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5" decel="50000">
                                          <p:stCondLst>
                                            <p:cond delay="458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G:\zdjęcia z meczu\0303101917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785926"/>
            <a:ext cx="4762512" cy="35718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pole tekstowe 1"/>
          <p:cNvSpPr txBox="1"/>
          <p:nvPr/>
        </p:nvSpPr>
        <p:spPr>
          <a:xfrm>
            <a:off x="2357422" y="642918"/>
            <a:ext cx="46434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dirty="0" smtClean="0">
                <a:solidFill>
                  <a:srgbClr val="7D8A00"/>
                </a:solidFill>
                <a:latin typeface="+mj-lt"/>
              </a:rPr>
              <a:t>Radłowscy kibice</a:t>
            </a:r>
            <a:endParaRPr lang="pl-PL" sz="4000" dirty="0">
              <a:solidFill>
                <a:srgbClr val="7D8A00"/>
              </a:solidFill>
              <a:latin typeface="+mj-lt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5786446" y="2357430"/>
            <a:ext cx="21431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>
                <a:hlinkClick r:id="rId3"/>
              </a:rPr>
              <a:t>Mecz siatkówki w Kędzierzynie</a:t>
            </a:r>
            <a:endParaRPr lang="pl-PL" sz="2400" dirty="0"/>
          </a:p>
        </p:txBody>
      </p:sp>
      <p:pic>
        <p:nvPicPr>
          <p:cNvPr id="7170" name="Picture 2" descr="G:\Bilet na mecz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6" y="4286256"/>
            <a:ext cx="4357718" cy="20765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 advTm="18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14282" y="714356"/>
            <a:ext cx="35718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dirty="0" smtClean="0">
                <a:solidFill>
                  <a:srgbClr val="7D8A00"/>
                </a:solidFill>
                <a:latin typeface="+mj-lt"/>
              </a:rPr>
              <a:t>Powitanie </a:t>
            </a:r>
          </a:p>
          <a:p>
            <a:pPr algn="ctr"/>
            <a:r>
              <a:rPr lang="pl-PL" sz="4000" dirty="0" smtClean="0">
                <a:solidFill>
                  <a:srgbClr val="7D8A00"/>
                </a:solidFill>
                <a:latin typeface="+mj-lt"/>
              </a:rPr>
              <a:t>wiosny</a:t>
            </a:r>
            <a:endParaRPr lang="pl-PL" sz="4000" dirty="0">
              <a:solidFill>
                <a:srgbClr val="7D8A00"/>
              </a:solidFill>
              <a:latin typeface="+mj-lt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5643570" y="5357826"/>
            <a:ext cx="32147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>
                <a:hlinkClick r:id="rId2"/>
              </a:rPr>
              <a:t>Wiosenna  impreza</a:t>
            </a:r>
            <a:endParaRPr lang="pl-PL" sz="2800" dirty="0"/>
          </a:p>
        </p:txBody>
      </p:sp>
      <p:pic>
        <p:nvPicPr>
          <p:cNvPr id="8194" name="Picture 2" descr="G:\powitanie wiosny\powitanie wiosn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1214422"/>
            <a:ext cx="4667410" cy="34947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95" name="Picture 3" descr="G:\powitanie wiosny\wiosna 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2928934"/>
            <a:ext cx="4405442" cy="35036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 advTm="18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571472" y="785794"/>
            <a:ext cx="49292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smtClean="0">
                <a:solidFill>
                  <a:srgbClr val="7D8A00"/>
                </a:solidFill>
                <a:latin typeface="+mj-lt"/>
              </a:rPr>
              <a:t>Rozbudowa budynku szkolnego</a:t>
            </a:r>
            <a:endParaRPr lang="pl-PL" sz="3600" dirty="0">
              <a:solidFill>
                <a:srgbClr val="7D8A00"/>
              </a:solidFill>
              <a:latin typeface="+mj-lt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5786446" y="5572140"/>
            <a:ext cx="264320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>
                <a:latin typeface="+mj-lt"/>
                <a:hlinkClick r:id="rId2"/>
              </a:rPr>
              <a:t>Plac budowy</a:t>
            </a:r>
            <a:endParaRPr lang="pl-PL" sz="2800" dirty="0" smtClean="0">
              <a:latin typeface="+mj-lt"/>
            </a:endParaRPr>
          </a:p>
          <a:p>
            <a:r>
              <a:rPr lang="pl-PL" sz="2400" dirty="0" smtClean="0">
                <a:solidFill>
                  <a:srgbClr val="7D8A00"/>
                </a:solidFill>
                <a:latin typeface="+mj-lt"/>
              </a:rPr>
              <a:t>Marzec 2010r.</a:t>
            </a:r>
            <a:endParaRPr lang="pl-PL" sz="2400" dirty="0">
              <a:solidFill>
                <a:srgbClr val="7D8A00"/>
              </a:solidFill>
              <a:latin typeface="+mj-lt"/>
            </a:endParaRPr>
          </a:p>
        </p:txBody>
      </p:sp>
      <p:pic>
        <p:nvPicPr>
          <p:cNvPr id="9218" name="Picture 2" descr="G:\rozbudowa szkoły\SDC122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2500306"/>
            <a:ext cx="4357686" cy="32682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219" name="Picture 3" descr="G:\NTUE  Kasia\wielkanoc\P327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76284" y="571480"/>
            <a:ext cx="3474484" cy="46434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 advTm="18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928662" y="571480"/>
            <a:ext cx="3571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smtClean="0">
                <a:solidFill>
                  <a:srgbClr val="7D8A00"/>
                </a:solidFill>
                <a:latin typeface="+mj-lt"/>
              </a:rPr>
              <a:t>Wielkanocne tradycje</a:t>
            </a:r>
            <a:endParaRPr lang="pl-PL" sz="3600" dirty="0">
              <a:solidFill>
                <a:srgbClr val="7D8A00"/>
              </a:solidFill>
              <a:latin typeface="+mj-lt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6286512" y="5357826"/>
            <a:ext cx="15001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>
                <a:latin typeface="+mj-lt"/>
                <a:hlinkClick r:id="rId2"/>
              </a:rPr>
              <a:t>Historia lokalna</a:t>
            </a:r>
            <a:endParaRPr lang="pl-PL" sz="2400" dirty="0">
              <a:latin typeface="+mj-lt"/>
            </a:endParaRPr>
          </a:p>
        </p:txBody>
      </p:sp>
      <p:pic>
        <p:nvPicPr>
          <p:cNvPr id="10243" name="Picture 3" descr="G:\NTUE  Kasia\wielkanoc\P33000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285728"/>
            <a:ext cx="3494449" cy="46701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44" name="Picture 4" descr="G:\NTUE  Kasia\wielkanoc2\P33101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2500306"/>
            <a:ext cx="4452942" cy="33341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 advTm="18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500298" y="500042"/>
            <a:ext cx="4000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 smtClean="0">
                <a:solidFill>
                  <a:srgbClr val="7D8A00"/>
                </a:solidFill>
                <a:latin typeface="+mj-lt"/>
              </a:rPr>
              <a:t>POLSKA  BIEGA</a:t>
            </a:r>
            <a:endParaRPr lang="pl-PL" sz="3600" dirty="0">
              <a:solidFill>
                <a:srgbClr val="7D8A00"/>
              </a:solidFill>
              <a:latin typeface="+mj-lt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1357290" y="1214422"/>
            <a:ext cx="6500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 smtClean="0">
                <a:solidFill>
                  <a:srgbClr val="7D8A00"/>
                </a:solidFill>
                <a:latin typeface="+mj-lt"/>
              </a:rPr>
              <a:t>Gimnazjum </a:t>
            </a:r>
            <a:r>
              <a:rPr lang="pl-PL" sz="2400" dirty="0" smtClean="0">
                <a:solidFill>
                  <a:srgbClr val="7D8A00"/>
                </a:solidFill>
                <a:latin typeface="+mj-lt"/>
                <a:hlinkClick r:id="rId2"/>
              </a:rPr>
              <a:t>biega</a:t>
            </a:r>
            <a:r>
              <a:rPr lang="pl-PL" sz="2400" dirty="0" smtClean="0">
                <a:solidFill>
                  <a:srgbClr val="7D8A00"/>
                </a:solidFill>
                <a:latin typeface="+mj-lt"/>
              </a:rPr>
              <a:t>!</a:t>
            </a:r>
            <a:endParaRPr lang="pl-PL" sz="2400" dirty="0">
              <a:solidFill>
                <a:srgbClr val="7D8A00"/>
              </a:solidFill>
              <a:latin typeface="+mj-lt"/>
            </a:endParaRPr>
          </a:p>
        </p:txBody>
      </p:sp>
      <p:pic>
        <p:nvPicPr>
          <p:cNvPr id="4" name="Obraz 3" descr="bieg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2000240"/>
            <a:ext cx="8146979" cy="38576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 advTm="18000">
    <p:dissolv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G:\NTUE  Kasia\żyj zdrowo Katyń\P41901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6050" y="2000240"/>
            <a:ext cx="4094632" cy="30638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269" name="Picture 5" descr="G:\NTUE  Kasia\żyj zdrowo Katyń\P41901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4000504"/>
            <a:ext cx="3500462" cy="26192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271" name="Picture 7" descr="G:\NTUE  Kasia\żyj zdrowo Katyń\P419016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857232"/>
            <a:ext cx="3521793" cy="26351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270" name="Picture 6" descr="G:\NTUE  Kasia\żyj zdrowo Katyń\P419016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57818" y="714356"/>
            <a:ext cx="3426320" cy="25637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pole tekstowe 8"/>
          <p:cNvSpPr txBox="1"/>
          <p:nvPr/>
        </p:nvSpPr>
        <p:spPr>
          <a:xfrm>
            <a:off x="1714480" y="142852"/>
            <a:ext cx="3286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 smtClean="0">
                <a:solidFill>
                  <a:srgbClr val="7D8A00"/>
                </a:solidFill>
                <a:latin typeface="+mj-lt"/>
              </a:rPr>
              <a:t>Dzień zdrowia</a:t>
            </a:r>
            <a:endParaRPr lang="pl-PL" sz="3600" dirty="0">
              <a:solidFill>
                <a:srgbClr val="7D8A00"/>
              </a:solidFill>
              <a:latin typeface="+mj-lt"/>
            </a:endParaRPr>
          </a:p>
        </p:txBody>
      </p:sp>
      <p:pic>
        <p:nvPicPr>
          <p:cNvPr id="11268" name="Picture 4" descr="G:\NTUE  Kasia\żyj zdrowo Katyń\P419016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86380" y="4286256"/>
            <a:ext cx="3198654" cy="23933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 advTm="18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428596" y="714356"/>
            <a:ext cx="3571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smtClean="0">
                <a:solidFill>
                  <a:srgbClr val="7D8A00"/>
                </a:solidFill>
                <a:latin typeface="+mj-lt"/>
              </a:rPr>
              <a:t>Pamiętamy </a:t>
            </a:r>
          </a:p>
          <a:p>
            <a:pPr algn="ctr"/>
            <a:r>
              <a:rPr lang="pl-PL" sz="3600" dirty="0" smtClean="0">
                <a:solidFill>
                  <a:srgbClr val="7D8A00"/>
                </a:solidFill>
                <a:latin typeface="+mj-lt"/>
              </a:rPr>
              <a:t>o Katyniu</a:t>
            </a:r>
            <a:endParaRPr lang="pl-PL" sz="3600" dirty="0">
              <a:solidFill>
                <a:srgbClr val="7D8A00"/>
              </a:solidFill>
              <a:latin typeface="+mj-lt"/>
            </a:endParaRPr>
          </a:p>
        </p:txBody>
      </p:sp>
      <p:pic>
        <p:nvPicPr>
          <p:cNvPr id="12290" name="Picture 2" descr="G:\NTUE  Kasia\żyj zdrowo Katyń\P42101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928934"/>
            <a:ext cx="4571999" cy="34210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291" name="Picture 3" descr="G:\NTUE  Kasia\żyj zdrowo Katyń\P42101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142984"/>
            <a:ext cx="4009875" cy="30003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 advTm="18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857224" y="1857364"/>
            <a:ext cx="74295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200" dirty="0" smtClean="0">
                <a:solidFill>
                  <a:srgbClr val="7D8A00"/>
                </a:solidFill>
                <a:latin typeface="+mj-lt"/>
              </a:rPr>
              <a:t>Przeprowadziliśmy konkurs fotograficzny </a:t>
            </a:r>
          </a:p>
          <a:p>
            <a:pPr algn="ctr"/>
            <a:r>
              <a:rPr lang="pl-PL" sz="4200" dirty="0" smtClean="0">
                <a:solidFill>
                  <a:srgbClr val="7D8A00"/>
                </a:solidFill>
                <a:latin typeface="+mj-lt"/>
              </a:rPr>
              <a:t>pt. „Moja szkoła w obiektywie”</a:t>
            </a:r>
            <a:endParaRPr lang="pl-PL" sz="4200" dirty="0">
              <a:solidFill>
                <a:srgbClr val="7D8A00"/>
              </a:solidFill>
              <a:latin typeface="+mj-lt"/>
            </a:endParaRPr>
          </a:p>
        </p:txBody>
      </p:sp>
    </p:spTree>
  </p:cSld>
  <p:clrMapOvr>
    <a:masterClrMapping/>
  </p:clrMapOvr>
  <p:transition spd="med" advTm="18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G:\NTUE  Kasia\Konkurs Moja szkoł w obiektywie\Terrible school. Grzebiel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1428736"/>
            <a:ext cx="6038816" cy="45185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pole tekstowe 2"/>
          <p:cNvSpPr txBox="1"/>
          <p:nvPr/>
        </p:nvSpPr>
        <p:spPr>
          <a:xfrm>
            <a:off x="2143108" y="357166"/>
            <a:ext cx="5786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>
                <a:solidFill>
                  <a:srgbClr val="7D8A00"/>
                </a:solidFill>
                <a:latin typeface="+mj-lt"/>
              </a:rPr>
              <a:t>Pierwsza nagroda – Patryk Grzebiela</a:t>
            </a:r>
            <a:endParaRPr lang="pl-PL" sz="2400" dirty="0">
              <a:solidFill>
                <a:srgbClr val="7D8A00"/>
              </a:solidFill>
              <a:latin typeface="+mj-lt"/>
            </a:endParaRPr>
          </a:p>
        </p:txBody>
      </p:sp>
    </p:spTree>
  </p:cSld>
  <p:clrMapOvr>
    <a:masterClrMapping/>
  </p:clrMapOvr>
  <p:transition spd="med" advTm="18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6000" dirty="0" smtClean="0">
                <a:latin typeface="Viner Hand ITC" pitchFamily="66" charset="0"/>
              </a:rPr>
              <a:t>Nasza Grupa</a:t>
            </a:r>
            <a:endParaRPr lang="pl-PL" sz="6000" dirty="0">
              <a:latin typeface="Viner Hand ITC" pitchFamily="66" charset="0"/>
            </a:endParaRPr>
          </a:p>
        </p:txBody>
      </p:sp>
      <p:pic>
        <p:nvPicPr>
          <p:cNvPr id="5" name="Symbol zastępczy zawartości 4" descr="nasza grup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14348" y="1357298"/>
            <a:ext cx="7780938" cy="49466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 advTm="14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2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G:\NTUE  Kasia\Konkurs Moja szkoł w obiektywie\Globisz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1571612"/>
            <a:ext cx="5302265" cy="47720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pole tekstowe 2"/>
          <p:cNvSpPr txBox="1"/>
          <p:nvPr/>
        </p:nvSpPr>
        <p:spPr>
          <a:xfrm>
            <a:off x="2428860" y="500042"/>
            <a:ext cx="4500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>
                <a:solidFill>
                  <a:srgbClr val="7D8A00"/>
                </a:solidFill>
                <a:latin typeface="+mj-lt"/>
              </a:rPr>
              <a:t>Druga nagroda – Michał Globisz</a:t>
            </a:r>
            <a:endParaRPr lang="pl-PL" sz="2400" dirty="0">
              <a:solidFill>
                <a:srgbClr val="7D8A00"/>
              </a:solidFill>
              <a:latin typeface="+mj-lt"/>
            </a:endParaRPr>
          </a:p>
        </p:txBody>
      </p:sp>
    </p:spTree>
  </p:cSld>
  <p:clrMapOvr>
    <a:masterClrMapping/>
  </p:clrMapOvr>
  <p:transition spd="med" advTm="18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G:\NTUE  Kasia\Konkurs Moja szkoł w obiektywie\Grzesik Al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1500174"/>
            <a:ext cx="6228427" cy="46604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pole tekstowe 2"/>
          <p:cNvSpPr txBox="1"/>
          <p:nvPr/>
        </p:nvSpPr>
        <p:spPr>
          <a:xfrm>
            <a:off x="2643174" y="571480"/>
            <a:ext cx="4643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>
                <a:solidFill>
                  <a:srgbClr val="7D8A00"/>
                </a:solidFill>
                <a:latin typeface="+mj-lt"/>
              </a:rPr>
              <a:t>Druga nagroda – Alicja Grzesik</a:t>
            </a:r>
            <a:endParaRPr lang="pl-PL" sz="2400" dirty="0">
              <a:solidFill>
                <a:srgbClr val="7D8A00"/>
              </a:solidFill>
              <a:latin typeface="+mj-lt"/>
            </a:endParaRPr>
          </a:p>
        </p:txBody>
      </p:sp>
    </p:spTree>
  </p:cSld>
  <p:clrMapOvr>
    <a:masterClrMapping/>
  </p:clrMapOvr>
  <p:transition spd="med" advTm="18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85720" y="2285992"/>
            <a:ext cx="85725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000" dirty="0" smtClean="0">
                <a:solidFill>
                  <a:srgbClr val="7D8A00"/>
                </a:solidFill>
                <a:latin typeface="+mj-lt"/>
              </a:rPr>
              <a:t>Nasze gimnazjum dzisiaj</a:t>
            </a:r>
            <a:endParaRPr lang="pl-PL" sz="6000" dirty="0">
              <a:solidFill>
                <a:srgbClr val="7D8A00"/>
              </a:solidFill>
              <a:latin typeface="+mj-lt"/>
            </a:endParaRPr>
          </a:p>
        </p:txBody>
      </p:sp>
    </p:spTree>
  </p:cSld>
  <p:clrMapOvr>
    <a:masterClrMapping/>
  </p:clrMapOvr>
  <p:transition spd="med" advTm="18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14282" y="142852"/>
            <a:ext cx="87154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 smtClean="0">
                <a:solidFill>
                  <a:srgbClr val="7D8A00"/>
                </a:solidFill>
                <a:latin typeface="+mj-lt"/>
              </a:rPr>
              <a:t>Jesteśmy szkołą z klasą!</a:t>
            </a:r>
            <a:endParaRPr lang="pl-PL" sz="2800" dirty="0">
              <a:solidFill>
                <a:srgbClr val="7D8A00"/>
              </a:solidFill>
              <a:latin typeface="+mj-lt"/>
            </a:endParaRPr>
          </a:p>
        </p:txBody>
      </p:sp>
      <p:pic>
        <p:nvPicPr>
          <p:cNvPr id="3" name="Obraz 2" descr="certyfika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43050"/>
            <a:ext cx="5211579" cy="3786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 descr="szkoła z klasą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29256" y="928670"/>
            <a:ext cx="3581042" cy="4929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18000">
    <p:dissolv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2800" b="1" dirty="0" smtClean="0">
                <a:solidFill>
                  <a:srgbClr val="7D8A00"/>
                </a:solidFill>
              </a:rPr>
              <a:t>W naszej szkole uczy się 135 uczniów</a:t>
            </a:r>
            <a:endParaRPr lang="pl-PL" sz="2800" b="1" dirty="0">
              <a:solidFill>
                <a:srgbClr val="7D8A00"/>
              </a:solidFill>
            </a:endParaRPr>
          </a:p>
        </p:txBody>
      </p:sp>
      <p:pic>
        <p:nvPicPr>
          <p:cNvPr id="5" name="Symbol zastępczy zawartości 7" descr="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04800" y="2396013"/>
            <a:ext cx="4191000" cy="31327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Symbol zastępczy zawartości 6" descr="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8200" y="2339054"/>
            <a:ext cx="4343400" cy="32466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pole tekstowe 6"/>
          <p:cNvSpPr txBox="1"/>
          <p:nvPr/>
        </p:nvSpPr>
        <p:spPr>
          <a:xfrm>
            <a:off x="428596" y="5643578"/>
            <a:ext cx="81439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>
                <a:solidFill>
                  <a:srgbClr val="7D8A00"/>
                </a:solidFill>
                <a:latin typeface="Bauhaus 93" pitchFamily="82" charset="0"/>
              </a:rPr>
              <a:t>                           Kl. </a:t>
            </a:r>
            <a:r>
              <a:rPr lang="pl-PL" sz="2000" dirty="0" err="1" smtClean="0">
                <a:solidFill>
                  <a:srgbClr val="7D8A00"/>
                </a:solidFill>
                <a:latin typeface="Bauhaus 93" pitchFamily="82" charset="0"/>
              </a:rPr>
              <a:t>Ia</a:t>
            </a:r>
            <a:r>
              <a:rPr lang="pl-PL" sz="2000" dirty="0" smtClean="0">
                <a:solidFill>
                  <a:srgbClr val="7D8A00"/>
                </a:solidFill>
                <a:latin typeface="Bauhaus 93" pitchFamily="82" charset="0"/>
              </a:rPr>
              <a:t>                                                          Kl. </a:t>
            </a:r>
            <a:r>
              <a:rPr lang="pl-PL" sz="2000" dirty="0" err="1" smtClean="0">
                <a:solidFill>
                  <a:srgbClr val="7D8A00"/>
                </a:solidFill>
                <a:latin typeface="Bauhaus 93" pitchFamily="82" charset="0"/>
              </a:rPr>
              <a:t>Ib</a:t>
            </a:r>
            <a:endParaRPr lang="pl-PL" sz="2000" dirty="0">
              <a:solidFill>
                <a:srgbClr val="7D8A00"/>
              </a:solidFill>
              <a:latin typeface="Bauhaus 93" pitchFamily="82" charset="0"/>
            </a:endParaRPr>
          </a:p>
        </p:txBody>
      </p:sp>
    </p:spTree>
  </p:cSld>
  <p:clrMapOvr>
    <a:masterClrMapping/>
  </p:clrMapOvr>
  <p:transition spd="med" advTm="18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zawartości 6" descr="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28596" y="1928802"/>
            <a:ext cx="4040188" cy="30210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Symbol zastępczy zawartości 7" descr="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643438" y="1928802"/>
            <a:ext cx="4041775" cy="30210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pole tekstowe 3"/>
          <p:cNvSpPr txBox="1"/>
          <p:nvPr/>
        </p:nvSpPr>
        <p:spPr>
          <a:xfrm>
            <a:off x="857224" y="5143512"/>
            <a:ext cx="3571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/>
              <a:t>                     </a:t>
            </a:r>
            <a:r>
              <a:rPr lang="pl-PL" sz="2400" dirty="0" smtClean="0">
                <a:solidFill>
                  <a:srgbClr val="7D8A00"/>
                </a:solidFill>
                <a:latin typeface="Bauhaus 93" pitchFamily="82" charset="0"/>
              </a:rPr>
              <a:t>Kl. II a</a:t>
            </a:r>
            <a:endParaRPr lang="pl-PL" sz="2400" dirty="0">
              <a:solidFill>
                <a:srgbClr val="7D8A00"/>
              </a:solidFill>
              <a:latin typeface="Bauhaus 93" pitchFamily="82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5572132" y="5143512"/>
            <a:ext cx="2286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/>
              <a:t>              </a:t>
            </a:r>
            <a:r>
              <a:rPr lang="pl-PL" sz="2400" dirty="0" smtClean="0">
                <a:solidFill>
                  <a:srgbClr val="7D8A00"/>
                </a:solidFill>
                <a:latin typeface="Bauhaus 93" pitchFamily="82" charset="0"/>
              </a:rPr>
              <a:t>Kl. </a:t>
            </a:r>
            <a:r>
              <a:rPr lang="pl-PL" sz="2400" dirty="0" err="1" smtClean="0">
                <a:solidFill>
                  <a:srgbClr val="7D8A00"/>
                </a:solidFill>
                <a:latin typeface="Bauhaus 93" pitchFamily="82" charset="0"/>
              </a:rPr>
              <a:t>IIb</a:t>
            </a:r>
            <a:endParaRPr lang="pl-PL" sz="2400" dirty="0">
              <a:solidFill>
                <a:srgbClr val="7D8A00"/>
              </a:solidFill>
              <a:latin typeface="Bauhaus 93" pitchFamily="82" charset="0"/>
            </a:endParaRPr>
          </a:p>
        </p:txBody>
      </p:sp>
    </p:spTree>
  </p:cSld>
  <p:clrMapOvr>
    <a:masterClrMapping/>
  </p:clrMapOvr>
  <p:transition spd="med" advTm="18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zawartości 6" descr="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57200" y="1978025"/>
            <a:ext cx="4040188" cy="30210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Symbol zastępczy zawartości 7" descr="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645025" y="1978025"/>
            <a:ext cx="4041775" cy="30210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pole tekstowe 3"/>
          <p:cNvSpPr txBox="1"/>
          <p:nvPr/>
        </p:nvSpPr>
        <p:spPr>
          <a:xfrm>
            <a:off x="857224" y="5214950"/>
            <a:ext cx="3429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>
                <a:solidFill>
                  <a:srgbClr val="7D8A00"/>
                </a:solidFill>
                <a:latin typeface="Bauhaus 93" pitchFamily="82" charset="0"/>
              </a:rPr>
              <a:t>                  Kl. </a:t>
            </a:r>
            <a:r>
              <a:rPr lang="pl-PL" sz="2000" dirty="0" err="1" smtClean="0">
                <a:solidFill>
                  <a:srgbClr val="7D8A00"/>
                </a:solidFill>
                <a:latin typeface="Bauhaus 93" pitchFamily="82" charset="0"/>
              </a:rPr>
              <a:t>IIIa</a:t>
            </a:r>
            <a:endParaRPr lang="pl-PL" sz="2000" dirty="0">
              <a:solidFill>
                <a:srgbClr val="7D8A00"/>
              </a:solidFill>
              <a:latin typeface="Bauhaus 93" pitchFamily="82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5357818" y="5143512"/>
            <a:ext cx="30003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>
                <a:solidFill>
                  <a:srgbClr val="7D8A00"/>
                </a:solidFill>
                <a:latin typeface="Bauhaus 93" pitchFamily="82" charset="0"/>
              </a:rPr>
              <a:t>                Kl. </a:t>
            </a:r>
            <a:r>
              <a:rPr lang="pl-PL" sz="2000" dirty="0" err="1" smtClean="0">
                <a:solidFill>
                  <a:srgbClr val="7D8A00"/>
                </a:solidFill>
                <a:latin typeface="Bauhaus 93" pitchFamily="82" charset="0"/>
              </a:rPr>
              <a:t>IIIb</a:t>
            </a:r>
            <a:endParaRPr lang="pl-PL" sz="2000" dirty="0">
              <a:solidFill>
                <a:srgbClr val="7D8A00"/>
              </a:solidFill>
              <a:latin typeface="Bauhaus 93" pitchFamily="82" charset="0"/>
            </a:endParaRPr>
          </a:p>
        </p:txBody>
      </p:sp>
    </p:spTree>
  </p:cSld>
  <p:clrMapOvr>
    <a:masterClrMapping/>
  </p:clrMapOvr>
  <p:transition spd="med" advTm="18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857224" y="500042"/>
            <a:ext cx="7715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>
                <a:solidFill>
                  <a:srgbClr val="7D8A00"/>
                </a:solidFill>
                <a:latin typeface="+mj-lt"/>
              </a:rPr>
              <a:t>W naszej szkole pracuje 17 nauczycieli </a:t>
            </a:r>
            <a:endParaRPr lang="pl-PL" sz="2800" dirty="0">
              <a:solidFill>
                <a:srgbClr val="7D8A00"/>
              </a:solidFill>
              <a:latin typeface="+mj-lt"/>
            </a:endParaRPr>
          </a:p>
        </p:txBody>
      </p:sp>
      <p:pic>
        <p:nvPicPr>
          <p:cNvPr id="3" name="Obraz 2" descr="P101028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00" y="928670"/>
            <a:ext cx="7255932" cy="5429264"/>
          </a:xfrm>
          <a:prstGeom prst="rect">
            <a:avLst/>
          </a:prstGeom>
        </p:spPr>
      </p:pic>
    </p:spTree>
  </p:cSld>
  <p:clrMapOvr>
    <a:masterClrMapping/>
  </p:clrMapOvr>
  <p:transition spd="med" advTm="18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57158" y="357166"/>
            <a:ext cx="8458200" cy="1222375"/>
          </a:xfrm>
        </p:spPr>
        <p:txBody>
          <a:bodyPr/>
          <a:lstStyle/>
          <a:p>
            <a:pPr algn="ctr"/>
            <a:r>
              <a:rPr lang="pl-PL" dirty="0" smtClean="0">
                <a:solidFill>
                  <a:schemeClr val="accent1">
                    <a:lumMod val="50000"/>
                  </a:schemeClr>
                </a:solidFill>
              </a:rPr>
              <a:t>Kółka zainteresowań i Zajęcia dodatkowe </a:t>
            </a:r>
            <a:endParaRPr lang="pl-PL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000068" y="1643050"/>
            <a:ext cx="8143932" cy="4286280"/>
          </a:xfrm>
        </p:spPr>
        <p:txBody>
          <a:bodyPr>
            <a:normAutofit/>
          </a:bodyPr>
          <a:lstStyle/>
          <a:p>
            <a:r>
              <a:rPr lang="pl-PL" dirty="0" smtClean="0">
                <a:solidFill>
                  <a:srgbClr val="7D8A00"/>
                </a:solidFill>
              </a:rPr>
              <a:t>Kółko polonistyczne</a:t>
            </a:r>
          </a:p>
          <a:p>
            <a:r>
              <a:rPr lang="pl-PL" dirty="0" smtClean="0">
                <a:solidFill>
                  <a:srgbClr val="7D8A00"/>
                </a:solidFill>
              </a:rPr>
              <a:t>Kółko chemiczne</a:t>
            </a:r>
          </a:p>
          <a:p>
            <a:r>
              <a:rPr lang="pl-PL" dirty="0" smtClean="0">
                <a:solidFill>
                  <a:srgbClr val="7D8A00"/>
                </a:solidFill>
              </a:rPr>
              <a:t>Kółko języków obcych – j. niemieckiego i </a:t>
            </a:r>
            <a:r>
              <a:rPr lang="pl-PL" dirty="0" err="1" smtClean="0">
                <a:solidFill>
                  <a:srgbClr val="7D8A00"/>
                </a:solidFill>
              </a:rPr>
              <a:t>j.angielskiego</a:t>
            </a:r>
            <a:endParaRPr lang="pl-PL" dirty="0" smtClean="0">
              <a:solidFill>
                <a:srgbClr val="7D8A00"/>
              </a:solidFill>
            </a:endParaRPr>
          </a:p>
          <a:p>
            <a:r>
              <a:rPr lang="pl-PL" dirty="0" smtClean="0">
                <a:solidFill>
                  <a:srgbClr val="7D8A00"/>
                </a:solidFill>
              </a:rPr>
              <a:t>Kółko logiczne</a:t>
            </a:r>
          </a:p>
          <a:p>
            <a:r>
              <a:rPr lang="pl-PL" dirty="0" smtClean="0">
                <a:solidFill>
                  <a:srgbClr val="7D8A00"/>
                </a:solidFill>
              </a:rPr>
              <a:t>Kółko historyczne</a:t>
            </a:r>
          </a:p>
          <a:p>
            <a:r>
              <a:rPr lang="pl-PL" dirty="0" smtClean="0">
                <a:solidFill>
                  <a:srgbClr val="7D8A00"/>
                </a:solidFill>
              </a:rPr>
              <a:t>Kółko biologiczne</a:t>
            </a:r>
          </a:p>
          <a:p>
            <a:r>
              <a:rPr lang="pl-PL" dirty="0" err="1" smtClean="0">
                <a:solidFill>
                  <a:srgbClr val="7D8A00"/>
                </a:solidFill>
              </a:rPr>
              <a:t>SzOK</a:t>
            </a:r>
            <a:r>
              <a:rPr lang="pl-PL" dirty="0" smtClean="0">
                <a:solidFill>
                  <a:srgbClr val="7D8A00"/>
                </a:solidFill>
              </a:rPr>
              <a:t>- Szkolny Ośrodek Kariery</a:t>
            </a:r>
          </a:p>
          <a:p>
            <a:r>
              <a:rPr lang="pl-PL" dirty="0" smtClean="0">
                <a:solidFill>
                  <a:srgbClr val="7D8A00"/>
                </a:solidFill>
              </a:rPr>
              <a:t>Zajęcia sportowe</a:t>
            </a:r>
          </a:p>
          <a:p>
            <a:r>
              <a:rPr lang="pl-PL" dirty="0" smtClean="0">
                <a:solidFill>
                  <a:srgbClr val="7D8A00"/>
                </a:solidFill>
              </a:rPr>
              <a:t>Grupa </a:t>
            </a:r>
            <a:r>
              <a:rPr lang="pl-PL" dirty="0" err="1" smtClean="0">
                <a:solidFill>
                  <a:srgbClr val="7D8A00"/>
                </a:solidFill>
              </a:rPr>
              <a:t>cheerleaderek</a:t>
            </a:r>
            <a:r>
              <a:rPr lang="pl-PL" dirty="0" smtClean="0">
                <a:solidFill>
                  <a:srgbClr val="7D8A00"/>
                </a:solidFill>
              </a:rPr>
              <a:t> „Słoneczka”</a:t>
            </a:r>
          </a:p>
        </p:txBody>
      </p:sp>
    </p:spTree>
  </p:cSld>
  <p:clrMapOvr>
    <a:masterClrMapping/>
  </p:clrMapOvr>
  <p:transition spd="med" advTm="18000">
    <p:dissolv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326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7290" y="1500173"/>
            <a:ext cx="6429420" cy="48220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pole tekstowe 2"/>
          <p:cNvSpPr txBox="1"/>
          <p:nvPr/>
        </p:nvSpPr>
        <p:spPr>
          <a:xfrm>
            <a:off x="571472" y="357166"/>
            <a:ext cx="7929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 smtClean="0">
                <a:solidFill>
                  <a:srgbClr val="7D8A00"/>
                </a:solidFill>
                <a:latin typeface="+mj-lt"/>
              </a:rPr>
              <a:t>Nasza szkoła w trakcie budowy</a:t>
            </a:r>
            <a:endParaRPr lang="pl-PL" sz="4000" dirty="0">
              <a:solidFill>
                <a:srgbClr val="7D8A00"/>
              </a:solidFill>
              <a:latin typeface="+mj-lt"/>
            </a:endParaRPr>
          </a:p>
        </p:txBody>
      </p:sp>
    </p:spTree>
  </p:cSld>
  <p:clrMapOvr>
    <a:masterClrMapping/>
  </p:clrMapOvr>
  <p:transition spd="med" advTm="18000">
    <p:dissolv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143240" y="214290"/>
            <a:ext cx="3143272" cy="954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pl-PL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9FC31B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Opiekun grupy</a:t>
            </a:r>
          </a:p>
          <a:p>
            <a:r>
              <a:rPr lang="pl-PL" sz="2800" b="1" dirty="0" smtClean="0">
                <a:ln w="11430"/>
                <a:solidFill>
                  <a:srgbClr val="9FC31B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auhaus 93" pitchFamily="82" charset="0"/>
              </a:rPr>
              <a:t>Katarzyna Barcz</a:t>
            </a:r>
            <a:endParaRPr lang="pl-PL" sz="2800" b="1" dirty="0">
              <a:ln w="11430"/>
              <a:solidFill>
                <a:srgbClr val="9FC31B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Bauhaus 93" pitchFamily="82" charset="0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1000100" y="1643050"/>
            <a:ext cx="3714776" cy="46474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3000" b="1" u="sng" dirty="0" smtClean="0">
                <a:ln w="10541" cmpd="sng">
                  <a:noFill/>
                  <a:prstDash val="solid"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Członkowie grupy</a:t>
            </a:r>
            <a:r>
              <a:rPr lang="en-US" sz="3000" b="1" u="sng" dirty="0" smtClean="0">
                <a:ln w="10541" cmpd="sng">
                  <a:noFill/>
                  <a:prstDash val="solid"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:</a:t>
            </a:r>
            <a:endParaRPr lang="pl-PL" sz="3000" b="1" u="sng" dirty="0" smtClean="0">
              <a:ln w="10541" cmpd="sng">
                <a:noFill/>
                <a:prstDash val="solid"/>
              </a:ln>
              <a:solidFill>
                <a:schemeClr val="bg2">
                  <a:lumMod val="25000"/>
                </a:schemeClr>
              </a:solidFill>
              <a:effectLst/>
            </a:endParaRPr>
          </a:p>
          <a:p>
            <a:endParaRPr lang="pl-PL" sz="1600" b="1" dirty="0" smtClean="0">
              <a:ln w="10541" cmpd="sng">
                <a:noFill/>
                <a:prstDash val="solid"/>
              </a:ln>
              <a:solidFill>
                <a:schemeClr val="bg2">
                  <a:lumMod val="25000"/>
                </a:schemeClr>
              </a:solidFill>
              <a:effectLst/>
            </a:endParaRPr>
          </a:p>
          <a:p>
            <a:r>
              <a:rPr lang="pl-PL" sz="2400" b="1" i="1" cap="all" dirty="0" smtClean="0">
                <a:ln w="9000" cmpd="sng">
                  <a:noFill/>
                  <a:prstDash val="solid"/>
                </a:ln>
                <a:solidFill>
                  <a:srgbClr val="9FC31B"/>
                </a:solidFill>
                <a:effectLst/>
                <a:latin typeface="+mj-lt"/>
              </a:rPr>
              <a:t>Patryk </a:t>
            </a:r>
            <a:r>
              <a:rPr lang="en-US" sz="2400" b="1" i="1" cap="all" dirty="0" smtClean="0">
                <a:ln w="9000" cmpd="sng">
                  <a:noFill/>
                  <a:prstDash val="solid"/>
                </a:ln>
                <a:solidFill>
                  <a:srgbClr val="9FC31B"/>
                </a:solidFill>
                <a:effectLst/>
                <a:latin typeface="+mj-lt"/>
              </a:rPr>
              <a:t> </a:t>
            </a:r>
            <a:r>
              <a:rPr lang="pl-PL" sz="2400" b="1" i="1" cap="all" dirty="0" smtClean="0">
                <a:ln w="9000" cmpd="sng">
                  <a:noFill/>
                  <a:prstDash val="solid"/>
                </a:ln>
                <a:solidFill>
                  <a:srgbClr val="9FC31B"/>
                </a:solidFill>
                <a:effectLst/>
                <a:latin typeface="+mj-lt"/>
              </a:rPr>
              <a:t>Grzebiela</a:t>
            </a:r>
          </a:p>
          <a:p>
            <a:r>
              <a:rPr lang="pl-PL" sz="2400" b="1" i="1" cap="all" dirty="0" smtClean="0">
                <a:ln w="9000" cmpd="sng">
                  <a:noFill/>
                  <a:prstDash val="solid"/>
                </a:ln>
                <a:solidFill>
                  <a:srgbClr val="9FC31B"/>
                </a:solidFill>
                <a:effectLst/>
                <a:latin typeface="+mj-lt"/>
              </a:rPr>
              <a:t>Michał </a:t>
            </a:r>
            <a:r>
              <a:rPr lang="en-US" sz="2400" b="1" i="1" cap="all" dirty="0" smtClean="0">
                <a:ln w="9000" cmpd="sng">
                  <a:noFill/>
                  <a:prstDash val="solid"/>
                </a:ln>
                <a:solidFill>
                  <a:srgbClr val="9FC31B"/>
                </a:solidFill>
                <a:effectLst/>
                <a:latin typeface="+mj-lt"/>
              </a:rPr>
              <a:t> </a:t>
            </a:r>
            <a:r>
              <a:rPr lang="pl-PL" sz="2400" b="1" i="1" cap="all" dirty="0" smtClean="0">
                <a:ln w="9000" cmpd="sng">
                  <a:noFill/>
                  <a:prstDash val="solid"/>
                </a:ln>
                <a:solidFill>
                  <a:srgbClr val="9FC31B"/>
                </a:solidFill>
                <a:effectLst/>
                <a:latin typeface="+mj-lt"/>
              </a:rPr>
              <a:t>Globisz</a:t>
            </a:r>
          </a:p>
          <a:p>
            <a:r>
              <a:rPr lang="pl-PL" sz="2400" b="1" i="1" cap="all" dirty="0" smtClean="0">
                <a:ln w="9000" cmpd="sng">
                  <a:noFill/>
                  <a:prstDash val="solid"/>
                </a:ln>
                <a:solidFill>
                  <a:srgbClr val="9FC31B"/>
                </a:solidFill>
                <a:effectLst/>
                <a:latin typeface="+mj-lt"/>
              </a:rPr>
              <a:t>Paulina </a:t>
            </a:r>
            <a:r>
              <a:rPr lang="en-US" sz="2400" b="1" i="1" cap="all" dirty="0" smtClean="0">
                <a:ln w="9000" cmpd="sng">
                  <a:noFill/>
                  <a:prstDash val="solid"/>
                </a:ln>
                <a:solidFill>
                  <a:srgbClr val="9FC31B"/>
                </a:solidFill>
                <a:effectLst/>
                <a:latin typeface="+mj-lt"/>
              </a:rPr>
              <a:t> </a:t>
            </a:r>
            <a:r>
              <a:rPr lang="pl-PL" sz="2400" b="1" i="1" cap="all" dirty="0" smtClean="0">
                <a:ln w="9000" cmpd="sng">
                  <a:noFill/>
                  <a:prstDash val="solid"/>
                </a:ln>
                <a:solidFill>
                  <a:srgbClr val="9FC31B"/>
                </a:solidFill>
                <a:effectLst/>
                <a:latin typeface="+mj-lt"/>
              </a:rPr>
              <a:t>Barcz</a:t>
            </a:r>
          </a:p>
          <a:p>
            <a:r>
              <a:rPr lang="pl-PL" sz="2400" b="1" i="1" cap="all" dirty="0" smtClean="0">
                <a:ln w="9000" cmpd="sng">
                  <a:noFill/>
                  <a:prstDash val="solid"/>
                </a:ln>
                <a:solidFill>
                  <a:srgbClr val="9FC31B"/>
                </a:solidFill>
                <a:effectLst/>
                <a:latin typeface="+mj-lt"/>
              </a:rPr>
              <a:t>Monika </a:t>
            </a:r>
            <a:r>
              <a:rPr lang="en-US" sz="2400" b="1" i="1" cap="all" dirty="0" smtClean="0">
                <a:ln w="9000" cmpd="sng">
                  <a:noFill/>
                  <a:prstDash val="solid"/>
                </a:ln>
                <a:solidFill>
                  <a:srgbClr val="9FC31B"/>
                </a:solidFill>
                <a:effectLst/>
                <a:latin typeface="+mj-lt"/>
              </a:rPr>
              <a:t> </a:t>
            </a:r>
            <a:r>
              <a:rPr lang="pl-PL" sz="2400" b="1" i="1" cap="all" dirty="0" smtClean="0">
                <a:ln w="9000" cmpd="sng">
                  <a:noFill/>
                  <a:prstDash val="solid"/>
                </a:ln>
                <a:solidFill>
                  <a:srgbClr val="9FC31B"/>
                </a:solidFill>
                <a:effectLst/>
                <a:latin typeface="+mj-lt"/>
              </a:rPr>
              <a:t>Lesik </a:t>
            </a:r>
          </a:p>
          <a:p>
            <a:r>
              <a:rPr lang="pl-PL" sz="2400" b="1" i="1" cap="all" dirty="0" smtClean="0">
                <a:ln w="9000" cmpd="sng">
                  <a:noFill/>
                  <a:prstDash val="solid"/>
                </a:ln>
                <a:solidFill>
                  <a:srgbClr val="9FC31B"/>
                </a:solidFill>
                <a:effectLst/>
                <a:latin typeface="+mj-lt"/>
              </a:rPr>
              <a:t>Iwona </a:t>
            </a:r>
            <a:r>
              <a:rPr lang="en-US" sz="2400" b="1" i="1" cap="all" dirty="0" smtClean="0">
                <a:ln w="9000" cmpd="sng">
                  <a:noFill/>
                  <a:prstDash val="solid"/>
                </a:ln>
                <a:solidFill>
                  <a:srgbClr val="9FC31B"/>
                </a:solidFill>
                <a:effectLst/>
                <a:latin typeface="+mj-lt"/>
              </a:rPr>
              <a:t> </a:t>
            </a:r>
            <a:r>
              <a:rPr lang="pl-PL" sz="2400" b="1" i="1" cap="all" dirty="0" smtClean="0">
                <a:ln w="9000" cmpd="sng">
                  <a:noFill/>
                  <a:prstDash val="solid"/>
                </a:ln>
                <a:solidFill>
                  <a:srgbClr val="9FC31B"/>
                </a:solidFill>
                <a:effectLst/>
                <a:latin typeface="+mj-lt"/>
              </a:rPr>
              <a:t>Skibińska</a:t>
            </a:r>
          </a:p>
          <a:p>
            <a:r>
              <a:rPr lang="pl-PL" sz="2400" b="1" i="1" cap="all" dirty="0" smtClean="0">
                <a:ln w="9000" cmpd="sng">
                  <a:noFill/>
                  <a:prstDash val="solid"/>
                </a:ln>
                <a:solidFill>
                  <a:srgbClr val="9FC31B"/>
                </a:solidFill>
                <a:effectLst/>
                <a:latin typeface="+mj-lt"/>
              </a:rPr>
              <a:t>Patrycja </a:t>
            </a:r>
            <a:r>
              <a:rPr lang="en-US" sz="2400" b="1" i="1" cap="all" dirty="0" smtClean="0">
                <a:ln w="9000" cmpd="sng">
                  <a:noFill/>
                  <a:prstDash val="solid"/>
                </a:ln>
                <a:solidFill>
                  <a:srgbClr val="9FC31B"/>
                </a:solidFill>
                <a:effectLst/>
                <a:latin typeface="+mj-lt"/>
              </a:rPr>
              <a:t> </a:t>
            </a:r>
            <a:r>
              <a:rPr lang="pl-PL" sz="2400" b="1" i="1" cap="all" dirty="0" smtClean="0">
                <a:ln w="9000" cmpd="sng">
                  <a:noFill/>
                  <a:prstDash val="solid"/>
                </a:ln>
                <a:solidFill>
                  <a:srgbClr val="9FC31B"/>
                </a:solidFill>
                <a:effectLst/>
                <a:latin typeface="+mj-lt"/>
              </a:rPr>
              <a:t>Stasiak</a:t>
            </a:r>
          </a:p>
          <a:p>
            <a:r>
              <a:rPr lang="pl-PL" sz="2400" b="1" i="1" cap="all" dirty="0" smtClean="0">
                <a:ln w="9000" cmpd="sng">
                  <a:noFill/>
                  <a:prstDash val="solid"/>
                </a:ln>
                <a:solidFill>
                  <a:srgbClr val="9FC31B"/>
                </a:solidFill>
                <a:effectLst/>
                <a:latin typeface="+mj-lt"/>
              </a:rPr>
              <a:t>Kamil </a:t>
            </a:r>
            <a:r>
              <a:rPr lang="en-US" sz="2400" b="1" i="1" cap="all" dirty="0" smtClean="0">
                <a:ln w="9000" cmpd="sng">
                  <a:noFill/>
                  <a:prstDash val="solid"/>
                </a:ln>
                <a:solidFill>
                  <a:srgbClr val="9FC31B"/>
                </a:solidFill>
                <a:effectLst/>
                <a:latin typeface="+mj-lt"/>
              </a:rPr>
              <a:t> </a:t>
            </a:r>
            <a:r>
              <a:rPr lang="pl-PL" sz="2400" b="1" i="1" cap="all" dirty="0" smtClean="0">
                <a:ln w="9000" cmpd="sng">
                  <a:noFill/>
                  <a:prstDash val="solid"/>
                </a:ln>
                <a:solidFill>
                  <a:srgbClr val="9FC31B"/>
                </a:solidFill>
                <a:effectLst/>
                <a:latin typeface="+mj-lt"/>
              </a:rPr>
              <a:t>Werner</a:t>
            </a:r>
          </a:p>
          <a:p>
            <a:r>
              <a:rPr lang="pl-PL" sz="2400" b="1" i="1" cap="all" dirty="0" smtClean="0">
                <a:ln w="9000" cmpd="sng">
                  <a:noFill/>
                  <a:prstDash val="solid"/>
                </a:ln>
                <a:solidFill>
                  <a:srgbClr val="9FC31B"/>
                </a:solidFill>
                <a:effectLst/>
                <a:latin typeface="+mj-lt"/>
              </a:rPr>
              <a:t>Patryk </a:t>
            </a:r>
            <a:r>
              <a:rPr lang="en-US" sz="2400" b="1" i="1" cap="all" dirty="0" smtClean="0">
                <a:ln w="9000" cmpd="sng">
                  <a:noFill/>
                  <a:prstDash val="solid"/>
                </a:ln>
                <a:solidFill>
                  <a:srgbClr val="9FC31B"/>
                </a:solidFill>
                <a:effectLst/>
                <a:latin typeface="+mj-lt"/>
              </a:rPr>
              <a:t> </a:t>
            </a:r>
            <a:r>
              <a:rPr lang="pl-PL" sz="2400" b="1" i="1" cap="all" dirty="0" smtClean="0">
                <a:ln w="9000" cmpd="sng">
                  <a:noFill/>
                  <a:prstDash val="solid"/>
                </a:ln>
                <a:solidFill>
                  <a:srgbClr val="9FC31B"/>
                </a:solidFill>
                <a:effectLst/>
                <a:latin typeface="+mj-lt"/>
              </a:rPr>
              <a:t>Rak</a:t>
            </a:r>
          </a:p>
          <a:p>
            <a:endParaRPr lang="pl-PL" sz="2000" b="1" i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endParaRPr lang="pl-PL" dirty="0" smtClean="0"/>
          </a:p>
          <a:p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4857752" y="2357430"/>
            <a:ext cx="3429024" cy="3046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2400" b="1" i="1" cap="all" dirty="0" smtClean="0">
                <a:ln w="9000" cmpd="sng">
                  <a:noFill/>
                  <a:prstDash val="solid"/>
                </a:ln>
                <a:solidFill>
                  <a:srgbClr val="9FC31B"/>
                </a:solidFill>
                <a:effectLst/>
                <a:latin typeface="+mj-lt"/>
              </a:rPr>
              <a:t>Aleksandra </a:t>
            </a:r>
            <a:r>
              <a:rPr lang="en-US" sz="2400" b="1" i="1" cap="all" dirty="0" smtClean="0">
                <a:ln w="9000" cmpd="sng">
                  <a:noFill/>
                  <a:prstDash val="solid"/>
                </a:ln>
                <a:solidFill>
                  <a:srgbClr val="9FC31B"/>
                </a:solidFill>
                <a:effectLst/>
                <a:latin typeface="+mj-lt"/>
              </a:rPr>
              <a:t> </a:t>
            </a:r>
            <a:r>
              <a:rPr lang="pl-PL" sz="2400" b="1" i="1" cap="all" dirty="0" smtClean="0">
                <a:ln w="9000" cmpd="sng">
                  <a:noFill/>
                  <a:prstDash val="solid"/>
                </a:ln>
                <a:solidFill>
                  <a:srgbClr val="9FC31B"/>
                </a:solidFill>
                <a:effectLst/>
                <a:latin typeface="+mj-lt"/>
              </a:rPr>
              <a:t>Nowak</a:t>
            </a:r>
          </a:p>
          <a:p>
            <a:r>
              <a:rPr lang="pl-PL" sz="2400" b="1" i="1" cap="all" dirty="0" smtClean="0">
                <a:ln w="9000" cmpd="sng">
                  <a:noFill/>
                  <a:prstDash val="solid"/>
                </a:ln>
                <a:solidFill>
                  <a:srgbClr val="9FC31B"/>
                </a:solidFill>
                <a:effectLst/>
                <a:latin typeface="+mj-lt"/>
              </a:rPr>
              <a:t>Fabian </a:t>
            </a:r>
            <a:r>
              <a:rPr lang="en-US" sz="2400" b="1" i="1" cap="all" dirty="0" smtClean="0">
                <a:ln w="9000" cmpd="sng">
                  <a:noFill/>
                  <a:prstDash val="solid"/>
                </a:ln>
                <a:solidFill>
                  <a:srgbClr val="9FC31B"/>
                </a:solidFill>
                <a:effectLst/>
                <a:latin typeface="+mj-lt"/>
              </a:rPr>
              <a:t> </a:t>
            </a:r>
            <a:r>
              <a:rPr lang="pl-PL" sz="2400" b="1" i="1" cap="all" dirty="0" smtClean="0">
                <a:ln w="9000" cmpd="sng">
                  <a:noFill/>
                  <a:prstDash val="solid"/>
                </a:ln>
                <a:solidFill>
                  <a:srgbClr val="9FC31B"/>
                </a:solidFill>
                <a:effectLst/>
                <a:latin typeface="+mj-lt"/>
              </a:rPr>
              <a:t>Pietrzak</a:t>
            </a:r>
          </a:p>
          <a:p>
            <a:r>
              <a:rPr lang="pl-PL" sz="2400" b="1" i="1" cap="all" dirty="0" smtClean="0">
                <a:ln w="9000" cmpd="sng">
                  <a:noFill/>
                  <a:prstDash val="solid"/>
                </a:ln>
                <a:solidFill>
                  <a:srgbClr val="9FC31B"/>
                </a:solidFill>
                <a:effectLst/>
                <a:latin typeface="+mj-lt"/>
              </a:rPr>
              <a:t>Mariusz Świerc</a:t>
            </a:r>
          </a:p>
          <a:p>
            <a:r>
              <a:rPr lang="pl-PL" sz="2400" b="1" i="1" cap="all" dirty="0" smtClean="0">
                <a:ln w="9000" cmpd="sng">
                  <a:noFill/>
                  <a:prstDash val="solid"/>
                </a:ln>
                <a:solidFill>
                  <a:srgbClr val="9FC31B"/>
                </a:solidFill>
                <a:effectLst/>
                <a:latin typeface="+mj-lt"/>
              </a:rPr>
              <a:t>Bartłomiej </a:t>
            </a:r>
            <a:r>
              <a:rPr lang="en-US" sz="2400" b="1" i="1" cap="all" dirty="0" smtClean="0">
                <a:ln w="9000" cmpd="sng">
                  <a:noFill/>
                  <a:prstDash val="solid"/>
                </a:ln>
                <a:solidFill>
                  <a:srgbClr val="9FC31B"/>
                </a:solidFill>
                <a:effectLst/>
                <a:latin typeface="+mj-lt"/>
              </a:rPr>
              <a:t> </a:t>
            </a:r>
            <a:r>
              <a:rPr lang="pl-PL" sz="2400" b="1" i="1" cap="all" dirty="0" smtClean="0">
                <a:ln w="9000" cmpd="sng">
                  <a:noFill/>
                  <a:prstDash val="solid"/>
                </a:ln>
                <a:solidFill>
                  <a:srgbClr val="9FC31B"/>
                </a:solidFill>
                <a:effectLst/>
                <a:latin typeface="+mj-lt"/>
              </a:rPr>
              <a:t>Ochman</a:t>
            </a:r>
          </a:p>
          <a:p>
            <a:r>
              <a:rPr lang="pl-PL" sz="2400" b="1" i="1" cap="all" dirty="0" smtClean="0">
                <a:ln w="9000" cmpd="sng">
                  <a:noFill/>
                  <a:prstDash val="solid"/>
                </a:ln>
                <a:solidFill>
                  <a:srgbClr val="9FC31B"/>
                </a:solidFill>
                <a:effectLst/>
                <a:latin typeface="+mj-lt"/>
              </a:rPr>
              <a:t>Martyna </a:t>
            </a:r>
            <a:r>
              <a:rPr lang="en-US" sz="2400" b="1" i="1" cap="all" dirty="0" smtClean="0">
                <a:ln w="9000" cmpd="sng">
                  <a:noFill/>
                  <a:prstDash val="solid"/>
                </a:ln>
                <a:solidFill>
                  <a:srgbClr val="9FC31B"/>
                </a:solidFill>
                <a:effectLst/>
                <a:latin typeface="+mj-lt"/>
              </a:rPr>
              <a:t> </a:t>
            </a:r>
            <a:r>
              <a:rPr lang="pl-PL" sz="2400" b="1" i="1" cap="all" dirty="0" smtClean="0">
                <a:ln w="9000" cmpd="sng">
                  <a:noFill/>
                  <a:prstDash val="solid"/>
                </a:ln>
                <a:solidFill>
                  <a:srgbClr val="9FC31B"/>
                </a:solidFill>
                <a:effectLst/>
                <a:latin typeface="+mj-lt"/>
              </a:rPr>
              <a:t>Tomys</a:t>
            </a:r>
          </a:p>
          <a:p>
            <a:r>
              <a:rPr lang="pl-PL" sz="2400" b="1" i="1" cap="all" dirty="0" smtClean="0">
                <a:ln w="9000" cmpd="sng">
                  <a:noFill/>
                  <a:prstDash val="solid"/>
                </a:ln>
                <a:solidFill>
                  <a:srgbClr val="9FC31B"/>
                </a:solidFill>
                <a:effectLst/>
                <a:latin typeface="+mj-lt"/>
              </a:rPr>
              <a:t>Izabela </a:t>
            </a:r>
            <a:r>
              <a:rPr lang="en-US" sz="2400" b="1" i="1" cap="all" dirty="0" smtClean="0">
                <a:ln w="9000" cmpd="sng">
                  <a:noFill/>
                  <a:prstDash val="solid"/>
                </a:ln>
                <a:solidFill>
                  <a:srgbClr val="9FC31B"/>
                </a:solidFill>
                <a:effectLst/>
                <a:latin typeface="+mj-lt"/>
              </a:rPr>
              <a:t>  </a:t>
            </a:r>
            <a:r>
              <a:rPr lang="pl-PL" sz="2400" b="1" i="1" cap="all" dirty="0" smtClean="0">
                <a:ln w="9000" cmpd="sng">
                  <a:noFill/>
                  <a:prstDash val="solid"/>
                </a:ln>
                <a:solidFill>
                  <a:srgbClr val="9FC31B"/>
                </a:solidFill>
                <a:effectLst/>
                <a:latin typeface="+mj-lt"/>
              </a:rPr>
              <a:t>Knysak</a:t>
            </a:r>
          </a:p>
          <a:p>
            <a:r>
              <a:rPr lang="pl-PL" sz="2400" b="1" i="1" cap="all" dirty="0" smtClean="0">
                <a:ln w="9000" cmpd="sng">
                  <a:noFill/>
                  <a:prstDash val="solid"/>
                </a:ln>
                <a:solidFill>
                  <a:srgbClr val="9FC31B"/>
                </a:solidFill>
                <a:effectLst/>
                <a:latin typeface="+mj-lt"/>
              </a:rPr>
              <a:t>Patrycja </a:t>
            </a:r>
            <a:r>
              <a:rPr lang="en-US" sz="2400" b="1" i="1" cap="all" dirty="0" smtClean="0">
                <a:ln w="9000" cmpd="sng">
                  <a:noFill/>
                  <a:prstDash val="solid"/>
                </a:ln>
                <a:solidFill>
                  <a:srgbClr val="9FC31B"/>
                </a:solidFill>
                <a:effectLst/>
                <a:latin typeface="+mj-lt"/>
              </a:rPr>
              <a:t> </a:t>
            </a:r>
            <a:r>
              <a:rPr lang="pl-PL" sz="2400" b="1" i="1" cap="all" dirty="0" smtClean="0">
                <a:ln w="9000" cmpd="sng">
                  <a:noFill/>
                  <a:prstDash val="solid"/>
                </a:ln>
                <a:solidFill>
                  <a:srgbClr val="9FC31B"/>
                </a:solidFill>
                <a:effectLst/>
                <a:latin typeface="+mj-lt"/>
              </a:rPr>
              <a:t>Banasik</a:t>
            </a:r>
          </a:p>
          <a:p>
            <a:r>
              <a:rPr lang="pl-PL" sz="2400" b="1" i="1" cap="all" dirty="0" smtClean="0">
                <a:ln w="9000" cmpd="sng">
                  <a:noFill/>
                  <a:prstDash val="solid"/>
                </a:ln>
                <a:solidFill>
                  <a:srgbClr val="9FC31B"/>
                </a:solidFill>
                <a:effectLst/>
                <a:latin typeface="+mj-lt"/>
              </a:rPr>
              <a:t>Ilona </a:t>
            </a:r>
            <a:r>
              <a:rPr lang="en-US" sz="2400" b="1" i="1" cap="all" dirty="0" smtClean="0">
                <a:ln w="9000" cmpd="sng">
                  <a:noFill/>
                  <a:prstDash val="solid"/>
                </a:ln>
                <a:solidFill>
                  <a:srgbClr val="9FC31B"/>
                </a:solidFill>
                <a:effectLst/>
                <a:latin typeface="+mj-lt"/>
              </a:rPr>
              <a:t> </a:t>
            </a:r>
            <a:r>
              <a:rPr lang="pl-PL" sz="2400" b="1" i="1" cap="all" dirty="0" smtClean="0">
                <a:ln w="9000" cmpd="sng">
                  <a:noFill/>
                  <a:prstDash val="solid"/>
                </a:ln>
                <a:solidFill>
                  <a:srgbClr val="9FC31B"/>
                </a:solidFill>
                <a:effectLst/>
                <a:latin typeface="+mj-lt"/>
              </a:rPr>
              <a:t>Sobiesiak </a:t>
            </a:r>
          </a:p>
        </p:txBody>
      </p:sp>
    </p:spTree>
  </p:cSld>
  <p:clrMapOvr>
    <a:masterClrMapping/>
  </p:clrMapOvr>
  <p:transition spd="med" advTm="24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-1143040" y="1357298"/>
            <a:ext cx="55721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dirty="0" smtClean="0">
                <a:solidFill>
                  <a:srgbClr val="7D8A00"/>
                </a:solidFill>
                <a:latin typeface="+mj-lt"/>
              </a:rPr>
              <a:t>Szkoła jutro</a:t>
            </a:r>
            <a:endParaRPr lang="pl-PL" sz="4400" dirty="0">
              <a:solidFill>
                <a:srgbClr val="7D8A00"/>
              </a:solidFill>
              <a:latin typeface="+mj-lt"/>
            </a:endParaRPr>
          </a:p>
        </p:txBody>
      </p:sp>
      <p:pic>
        <p:nvPicPr>
          <p:cNvPr id="3" name="Obraz 2" descr="1CATDXP21CATEZE5BCAHVZNXCCAB1UE9XCAHI6M38CA52IS45CAKOVJ8PCAABP96DCATFP3E4CAX20XIKCAFMTX9DCALD8U74CA7NMFZ3CATKHJQECAEIT06DCAFWK8JLCAGHV2WM.jpg"/>
          <p:cNvPicPr>
            <a:picLocks noChangeAspect="1"/>
          </p:cNvPicPr>
          <p:nvPr/>
        </p:nvPicPr>
        <p:blipFill>
          <a:blip r:embed="rId2" cstate="print">
            <a:lum bright="20000"/>
          </a:blip>
          <a:stretch>
            <a:fillRect/>
          </a:stretch>
        </p:blipFill>
        <p:spPr>
          <a:xfrm>
            <a:off x="285720" y="3357562"/>
            <a:ext cx="4115037" cy="27860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Obraz 3" descr="bilde.jpg"/>
          <p:cNvPicPr>
            <a:picLocks noChangeAspect="1"/>
          </p:cNvPicPr>
          <p:nvPr/>
        </p:nvPicPr>
        <p:blipFill>
          <a:blip r:embed="rId3" cstate="print">
            <a:lum bright="20000"/>
          </a:blip>
          <a:stretch>
            <a:fillRect/>
          </a:stretch>
        </p:blipFill>
        <p:spPr>
          <a:xfrm>
            <a:off x="3571868" y="1285860"/>
            <a:ext cx="5052109" cy="18883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 advTm="18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571472" y="785794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0" dirty="0" smtClean="0">
                <a:solidFill>
                  <a:srgbClr val="7D8A00"/>
                </a:solidFill>
                <a:latin typeface="+mj-lt"/>
              </a:rPr>
              <a:t>Dziękujemy</a:t>
            </a:r>
            <a:r>
              <a:rPr lang="pl-PL" sz="12000" dirty="0" smtClean="0"/>
              <a:t> </a:t>
            </a:r>
            <a:endParaRPr lang="pl-PL" sz="12000" dirty="0"/>
          </a:p>
        </p:txBody>
      </p:sp>
    </p:spTree>
  </p:cSld>
  <p:clrMapOvr>
    <a:masterClrMapping/>
  </p:clrMapOvr>
  <p:transition spd="med" advTm="18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14282" y="642918"/>
            <a:ext cx="8643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dirty="0" smtClean="0">
                <a:solidFill>
                  <a:srgbClr val="9FC31B"/>
                </a:solidFill>
                <a:latin typeface="+mj-lt"/>
              </a:rPr>
              <a:t>Szukaliśmy odpowiedzi na pytania</a:t>
            </a:r>
            <a:r>
              <a:rPr lang="en-US" sz="4000" dirty="0" smtClean="0">
                <a:solidFill>
                  <a:srgbClr val="9FC31B"/>
                </a:solidFill>
                <a:latin typeface="+mj-lt"/>
              </a:rPr>
              <a:t>:</a:t>
            </a:r>
            <a:endParaRPr lang="pl-PL" sz="4000" dirty="0">
              <a:solidFill>
                <a:srgbClr val="9FC31B"/>
              </a:solidFill>
              <a:latin typeface="+mj-lt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0" y="2214554"/>
            <a:ext cx="9144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600" dirty="0" smtClean="0">
                <a:solidFill>
                  <a:srgbClr val="224800"/>
                </a:solidFill>
                <a:latin typeface="+mj-lt"/>
              </a:rPr>
              <a:t>Jaka jest nasza szkoła?</a:t>
            </a:r>
          </a:p>
          <a:p>
            <a:pPr algn="ctr"/>
            <a:r>
              <a:rPr lang="pl-PL" sz="6600" dirty="0" smtClean="0">
                <a:solidFill>
                  <a:srgbClr val="224800"/>
                </a:solidFill>
                <a:latin typeface="+mj-lt"/>
              </a:rPr>
              <a:t>Jaka była dawniej?</a:t>
            </a:r>
          </a:p>
          <a:p>
            <a:endParaRPr lang="pl-PL" dirty="0"/>
          </a:p>
        </p:txBody>
      </p:sp>
    </p:spTree>
  </p:cSld>
  <p:clrMapOvr>
    <a:masterClrMapping/>
  </p:clrMapOvr>
  <p:transition spd="med" advTm="18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14282" y="214290"/>
            <a:ext cx="8572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dirty="0" smtClean="0">
                <a:solidFill>
                  <a:srgbClr val="7D8A00"/>
                </a:solidFill>
                <a:latin typeface="+mj-lt"/>
              </a:rPr>
              <a:t>Sprzęt, z którym pracowaliśmy:</a:t>
            </a:r>
            <a:endParaRPr lang="pl-PL" sz="4400" dirty="0">
              <a:solidFill>
                <a:srgbClr val="7D8A00"/>
              </a:solidFill>
              <a:latin typeface="+mj-lt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1571604" y="1357298"/>
            <a:ext cx="6715172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44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 </a:t>
            </a:r>
            <a:r>
              <a:rPr lang="pl-PL" sz="44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dalmierz</a:t>
            </a:r>
          </a:p>
          <a:p>
            <a:pPr>
              <a:buFont typeface="Wingdings" pitchFamily="2" charset="2"/>
              <a:buChar char="Ø"/>
            </a:pPr>
            <a:r>
              <a:rPr lang="en-US" sz="44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 </a:t>
            </a:r>
            <a:r>
              <a:rPr lang="pl-PL" sz="44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dyktafon cyfrowy</a:t>
            </a:r>
          </a:p>
          <a:p>
            <a:pPr>
              <a:buFont typeface="Wingdings" pitchFamily="2" charset="2"/>
              <a:buChar char="Ø"/>
            </a:pPr>
            <a:r>
              <a:rPr lang="pl-PL" sz="44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 rzutnik multimedialny</a:t>
            </a:r>
          </a:p>
          <a:p>
            <a:pPr>
              <a:buFont typeface="Wingdings" pitchFamily="2" charset="2"/>
              <a:buChar char="Ø"/>
            </a:pPr>
            <a:r>
              <a:rPr lang="en-US" sz="44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 </a:t>
            </a:r>
            <a:r>
              <a:rPr lang="pl-PL" sz="44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skaner</a:t>
            </a:r>
          </a:p>
          <a:p>
            <a:pPr>
              <a:buFont typeface="Wingdings" pitchFamily="2" charset="2"/>
              <a:buChar char="Ø"/>
            </a:pPr>
            <a:r>
              <a:rPr lang="en-US" sz="44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 </a:t>
            </a:r>
            <a:r>
              <a:rPr lang="pl-PL" sz="44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tablica interaktywna</a:t>
            </a:r>
          </a:p>
          <a:p>
            <a:pPr>
              <a:buFont typeface="Wingdings" pitchFamily="2" charset="2"/>
              <a:buChar char="Ø"/>
            </a:pPr>
            <a:r>
              <a:rPr lang="en-US" sz="44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 </a:t>
            </a:r>
            <a:r>
              <a:rPr lang="pl-PL" sz="44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odbiornik GPS</a:t>
            </a:r>
          </a:p>
          <a:p>
            <a:pPr>
              <a:buFont typeface="Wingdings" pitchFamily="2" charset="2"/>
              <a:buChar char="Ø"/>
            </a:pPr>
            <a:r>
              <a:rPr lang="en-US" sz="44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 </a:t>
            </a:r>
            <a:r>
              <a:rPr lang="pl-PL" sz="44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krótkofalówki </a:t>
            </a:r>
          </a:p>
          <a:p>
            <a:endParaRPr lang="pl-PL" dirty="0"/>
          </a:p>
        </p:txBody>
      </p:sp>
    </p:spTree>
  </p:cSld>
  <p:clrMapOvr>
    <a:masterClrMapping/>
  </p:clrMapOvr>
  <p:transition spd="med" advTm="18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14282" y="785794"/>
            <a:ext cx="8643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smtClean="0">
                <a:solidFill>
                  <a:srgbClr val="7D8A00"/>
                </a:solidFill>
                <a:latin typeface="+mj-lt"/>
              </a:rPr>
              <a:t>Programy wykorzystane w projekcie:</a:t>
            </a:r>
            <a:endParaRPr lang="pl-PL" sz="3600" dirty="0">
              <a:solidFill>
                <a:srgbClr val="7D8A00"/>
              </a:solidFill>
              <a:latin typeface="+mj-lt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1000100" y="1571612"/>
            <a:ext cx="871543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pl-PL" sz="40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 XnView</a:t>
            </a:r>
          </a:p>
          <a:p>
            <a:pPr>
              <a:buFont typeface="Wingdings" pitchFamily="2" charset="2"/>
              <a:buChar char="Ø"/>
            </a:pPr>
            <a:r>
              <a:rPr lang="pl-PL" sz="40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 </a:t>
            </a:r>
            <a:r>
              <a:rPr lang="pl-PL" sz="4000" dirty="0" err="1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gpsPhotoTagger</a:t>
            </a:r>
            <a:endParaRPr lang="pl-PL" sz="4000" dirty="0" smtClean="0">
              <a:solidFill>
                <a:schemeClr val="bg2">
                  <a:lumMod val="25000"/>
                </a:schemeClr>
              </a:solidFill>
              <a:latin typeface="+mj-lt"/>
            </a:endParaRPr>
          </a:p>
          <a:p>
            <a:pPr>
              <a:buFont typeface="Wingdings" pitchFamily="2" charset="2"/>
              <a:buChar char="Ø"/>
            </a:pPr>
            <a:r>
              <a:rPr lang="pl-PL" sz="40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 Windows </a:t>
            </a:r>
            <a:r>
              <a:rPr lang="pl-PL" sz="4000" dirty="0" err="1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Movie</a:t>
            </a:r>
            <a:r>
              <a:rPr lang="pl-PL" sz="40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 </a:t>
            </a:r>
            <a:r>
              <a:rPr lang="pl-PL" sz="4000" dirty="0" err="1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Maker</a:t>
            </a:r>
            <a:endParaRPr lang="pl-PL" sz="4000" dirty="0" smtClean="0">
              <a:solidFill>
                <a:schemeClr val="bg2">
                  <a:lumMod val="25000"/>
                </a:schemeClr>
              </a:solidFill>
              <a:latin typeface="+mj-lt"/>
            </a:endParaRPr>
          </a:p>
          <a:p>
            <a:pPr>
              <a:buFont typeface="Wingdings" pitchFamily="2" charset="2"/>
              <a:buChar char="Ø"/>
            </a:pPr>
            <a:r>
              <a:rPr lang="pl-PL" sz="40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 Microsoft PowerPoint</a:t>
            </a:r>
          </a:p>
          <a:p>
            <a:pPr>
              <a:buFont typeface="Wingdings" pitchFamily="2" charset="2"/>
              <a:buChar char="Ø"/>
            </a:pPr>
            <a:r>
              <a:rPr lang="pl-PL" sz="40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 </a:t>
            </a:r>
            <a:r>
              <a:rPr lang="pl-PL" sz="4000" dirty="0" err="1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PhotoMe</a:t>
            </a:r>
            <a:endParaRPr lang="pl-PL" sz="4000" dirty="0" smtClean="0">
              <a:solidFill>
                <a:schemeClr val="bg2">
                  <a:lumMod val="25000"/>
                </a:schemeClr>
              </a:solidFill>
              <a:latin typeface="+mj-lt"/>
            </a:endParaRPr>
          </a:p>
          <a:p>
            <a:pPr>
              <a:buFont typeface="Wingdings" pitchFamily="2" charset="2"/>
              <a:buChar char="Ø"/>
            </a:pPr>
            <a:r>
              <a:rPr lang="pl-PL" sz="40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 Microsoft Publisher </a:t>
            </a:r>
            <a:endParaRPr lang="pl-PL" sz="4000" dirty="0">
              <a:solidFill>
                <a:schemeClr val="bg2">
                  <a:lumMod val="2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ransition spd="med" advTm="18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85720" y="285728"/>
            <a:ext cx="82153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dirty="0" smtClean="0">
                <a:solidFill>
                  <a:srgbClr val="7D8A00"/>
                </a:solidFill>
                <a:latin typeface="+mj-lt"/>
              </a:rPr>
              <a:t>Jak pracowaliśmy?</a:t>
            </a:r>
            <a:endParaRPr lang="pl-PL" sz="4400" dirty="0">
              <a:solidFill>
                <a:srgbClr val="7D8A00"/>
              </a:solidFill>
              <a:latin typeface="+mj-lt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571472" y="1643050"/>
            <a:ext cx="821537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40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 </a:t>
            </a:r>
            <a:r>
              <a:rPr lang="pl-PL" sz="40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Poznaliśmy zasady pracy metodą</a:t>
            </a:r>
            <a:br>
              <a:rPr lang="pl-PL" sz="40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</a:br>
            <a:r>
              <a:rPr lang="en-US" sz="40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    </a:t>
            </a:r>
            <a:r>
              <a:rPr lang="pl-PL" sz="40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projektu</a:t>
            </a:r>
            <a:r>
              <a:rPr lang="en-US" sz="40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.</a:t>
            </a:r>
            <a:endParaRPr lang="pl-PL" sz="4000" dirty="0" smtClean="0">
              <a:solidFill>
                <a:schemeClr val="bg2">
                  <a:lumMod val="25000"/>
                </a:schemeClr>
              </a:solidFill>
              <a:latin typeface="+mj-lt"/>
            </a:endParaRPr>
          </a:p>
          <a:p>
            <a:pPr>
              <a:buFont typeface="Wingdings" pitchFamily="2" charset="2"/>
              <a:buChar char="Ø"/>
            </a:pPr>
            <a:r>
              <a:rPr lang="en-US" sz="40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 </a:t>
            </a:r>
            <a:r>
              <a:rPr lang="pl-PL" sz="40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Przydzieliliśmy zadania</a:t>
            </a:r>
            <a:r>
              <a:rPr lang="en-US" sz="40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.</a:t>
            </a:r>
            <a:endParaRPr lang="pl-PL" sz="4000" dirty="0" smtClean="0">
              <a:solidFill>
                <a:schemeClr val="bg2">
                  <a:lumMod val="25000"/>
                </a:schemeClr>
              </a:solidFill>
              <a:latin typeface="+mj-lt"/>
            </a:endParaRPr>
          </a:p>
          <a:p>
            <a:pPr>
              <a:buFont typeface="Wingdings" pitchFamily="2" charset="2"/>
              <a:buChar char="Ø"/>
            </a:pPr>
            <a:r>
              <a:rPr lang="en-US" sz="40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 </a:t>
            </a:r>
            <a:r>
              <a:rPr lang="pl-PL" sz="40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Zawarliśmy kontrakt</a:t>
            </a:r>
            <a:r>
              <a:rPr lang="en-US" sz="40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.</a:t>
            </a:r>
            <a:endParaRPr lang="pl-PL" sz="4000" dirty="0" smtClean="0">
              <a:solidFill>
                <a:schemeClr val="bg2">
                  <a:lumMod val="25000"/>
                </a:schemeClr>
              </a:solidFill>
              <a:latin typeface="+mj-lt"/>
            </a:endParaRPr>
          </a:p>
          <a:p>
            <a:pPr>
              <a:buFont typeface="Wingdings" pitchFamily="2" charset="2"/>
              <a:buChar char="Ø"/>
            </a:pPr>
            <a:r>
              <a:rPr lang="en-US" sz="40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 </a:t>
            </a:r>
            <a:r>
              <a:rPr lang="pl-PL" sz="40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Uczestniczyliśmy w zajęciach</a:t>
            </a:r>
            <a:br>
              <a:rPr lang="pl-PL" sz="40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</a:br>
            <a:r>
              <a:rPr lang="en-US" sz="40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    </a:t>
            </a:r>
            <a:r>
              <a:rPr lang="pl-PL" sz="40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pozalekcyjnych</a:t>
            </a:r>
            <a:r>
              <a:rPr lang="en-US" sz="40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.</a:t>
            </a:r>
            <a:r>
              <a:rPr lang="pl-PL" sz="40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 </a:t>
            </a:r>
          </a:p>
          <a:p>
            <a:pPr>
              <a:buFont typeface="Wingdings" pitchFamily="2" charset="2"/>
              <a:buChar char="Ø"/>
            </a:pPr>
            <a:r>
              <a:rPr lang="en-US" sz="40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 </a:t>
            </a:r>
            <a:r>
              <a:rPr lang="pl-PL" sz="40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Poznaliśmy nowe technologie</a:t>
            </a:r>
            <a:r>
              <a:rPr lang="en-US" sz="40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.</a:t>
            </a:r>
            <a:endParaRPr lang="pl-PL" sz="4000" dirty="0">
              <a:solidFill>
                <a:schemeClr val="bg2">
                  <a:lumMod val="2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ransition spd="med" advTm="18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ędrówka">
  <a:themeElements>
    <a:clrScheme name="Wędrówka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Wędrówk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Wędrówk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1150</TotalTime>
  <Words>402</Words>
  <Application>Microsoft Office PowerPoint</Application>
  <PresentationFormat>Pokaz na ekranie (4:3)</PresentationFormat>
  <Paragraphs>140</Paragraphs>
  <Slides>51</Slides>
  <Notes>2</Notes>
  <HiddenSlides>0</HiddenSlides>
  <MMClips>1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51</vt:i4>
      </vt:variant>
    </vt:vector>
  </HeadingPairs>
  <TitlesOfParts>
    <vt:vector size="52" baseType="lpstr">
      <vt:lpstr>Wędrówka</vt:lpstr>
      <vt:lpstr>Slajd 1</vt:lpstr>
      <vt:lpstr>Slajd 2</vt:lpstr>
      <vt:lpstr>Slajd 3</vt:lpstr>
      <vt:lpstr>Nasza Grupa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  <vt:lpstr>Slajd 32</vt:lpstr>
      <vt:lpstr>Slajd 33</vt:lpstr>
      <vt:lpstr>Slajd 34</vt:lpstr>
      <vt:lpstr>Slajd 35</vt:lpstr>
      <vt:lpstr>Slajd 36</vt:lpstr>
      <vt:lpstr>Slajd 37</vt:lpstr>
      <vt:lpstr>Slajd 38</vt:lpstr>
      <vt:lpstr>Slajd 39</vt:lpstr>
      <vt:lpstr>Slajd 40</vt:lpstr>
      <vt:lpstr>Slajd 41</vt:lpstr>
      <vt:lpstr>Slajd 42</vt:lpstr>
      <vt:lpstr>Slajd 43</vt:lpstr>
      <vt:lpstr>W naszej szkole uczy się 135 uczniów</vt:lpstr>
      <vt:lpstr>Slajd 45</vt:lpstr>
      <vt:lpstr>Slajd 46</vt:lpstr>
      <vt:lpstr>Slajd 47</vt:lpstr>
      <vt:lpstr>Kółka zainteresowań i Zajęcia dodatkowe </vt:lpstr>
      <vt:lpstr>Slajd 49</vt:lpstr>
      <vt:lpstr>Slajd 50</vt:lpstr>
      <vt:lpstr>Slajd 51</vt:lpstr>
    </vt:vector>
  </TitlesOfParts>
  <Company>Ministrerstwo Edukacji Narodowej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Moja szkoła wczoraj i dziś</dc:title>
  <dc:creator>nauczyciel001n</dc:creator>
  <cp:lastModifiedBy>nauczyciel009n</cp:lastModifiedBy>
  <cp:revision>127</cp:revision>
  <dcterms:created xsi:type="dcterms:W3CDTF">2010-05-08T06:51:19Z</dcterms:created>
  <dcterms:modified xsi:type="dcterms:W3CDTF">2010-05-19T10:07:05Z</dcterms:modified>
</cp:coreProperties>
</file>